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3004800" cy="7315200"/>
  <p:notesSz cx="7315200" cy="13004800"/>
  <p:embeddedFontLst>
    <p:embeddedFont>
      <p:font typeface="Sorts Mill Goudy" panose="02000503000000000000" pitchFamily="34" charset="0"/>
      <p:regular r:id="rId15"/>
    </p:embeddedFont>
    <p:embeddedFont>
      <p:font typeface="Sorts Mill Goudy" panose="02000503000000000000" pitchFamily="34" charset="-122"/>
      <p:regular r:id="rId16"/>
    </p:embeddedFont>
    <p:embeddedFont>
      <p:font typeface="Sorts Mill Goudy" panose="02000503000000000000" pitchFamily="34" charset="-120"/>
      <p:regular r:id="rId17"/>
    </p:embeddedFont>
    <p:embeddedFont>
      <p:font typeface="Quattrocento Sans" panose="020B0502050000020003" pitchFamily="34" charset="0"/>
      <p:regular r:id="rId18"/>
    </p:embeddedFont>
    <p:embeddedFont>
      <p:font typeface="Quattrocento Sans" panose="020B0502050000020003" pitchFamily="34" charset="-122"/>
      <p:regular r:id="rId19"/>
    </p:embeddedFont>
    <p:embeddedFont>
      <p:font typeface="Quattrocento Sans" panose="020B0502050000020003" pitchFamily="34" charset="-120"/>
      <p:regular r:id="rId20"/>
    </p:embeddedFont>
    <p:embeddedFont>
      <p:font typeface="MiSans" pitchFamily="34" charset="-122"/>
      <p:regular r:id="rId21"/>
    </p:embeddedFont>
    <p:embeddedFont>
      <p:font typeface="MiSans" pitchFamily="34" charset="-120"/>
      <p:regular r:id="rId2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image1.jpeg>
</file>

<file path=ppt/media/image2.jpeg>
</file>

<file path=ppt/media/image3.jpeg>
</file>

<file path=ppt/media/image4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pic>
        <p:nvPicPr>
          <p:cNvPr id="3" name="Image 0" descr="https://kimi-img.moonshot.cn/pub/slides/okc/ocov3wzi5qah2/yoga_hero_image.png"/>
          <p:cNvPicPr>
            <a:picLocks noChangeAspect="1"/>
          </p:cNvPicPr>
          <p:nvPr/>
        </p:nvPicPr>
        <p:blipFill>
          <a:blip r:embed="rId1">
            <a:alphaModFix amt="10000"/>
          </a:blip>
          <a:srcRect t="7812" b="7813"/>
          <a:stretch>
            <a:fillRect/>
          </a:stretch>
        </p:blipFill>
        <p:spPr>
          <a:xfrm>
            <a:off x="0" y="0"/>
            <a:ext cx="13004800" cy="7315200"/>
          </a:xfrm>
          <a:prstGeom prst="roundRect">
            <a:avLst>
              <a:gd name="adj" fmla="val 0"/>
            </a:avLst>
          </a:prstGeom>
        </p:spPr>
      </p:pic>
      <p:sp>
        <p:nvSpPr>
          <p:cNvPr id="4" name="Text 1"/>
          <p:cNvSpPr/>
          <p:nvPr/>
        </p:nvSpPr>
        <p:spPr>
          <a:xfrm>
            <a:off x="127000" y="2133600"/>
            <a:ext cx="12750800" cy="914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5997">
                <a:solidFill>
                  <a:srgbClr val="A8B5A0"/>
                </a:solidFill>
                <a:latin typeface="Sorts Mill Goudy"/>
              </a:rPr>
              <a:t>요가 트레이닝 시장</a:t>
            </a:r>
          </a:p>
        </p:txBody>
      </p:sp>
      <p:sp>
        <p:nvSpPr>
          <p:cNvPr id="5" name="Text 2"/>
          <p:cNvSpPr/>
          <p:nvPr/>
        </p:nvSpPr>
        <p:spPr>
          <a:xfrm>
            <a:off x="127000" y="3149600"/>
            <a:ext cx="12750800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959">
                <a:solidFill>
                  <a:srgbClr val="8FA7B3"/>
                </a:solidFill>
                <a:latin typeface="Sorts Mill Goudy"/>
              </a:rPr>
              <a:t>리서치 리포트</a:t>
            </a:r>
          </a:p>
        </p:txBody>
      </p:sp>
      <p:sp>
        <p:nvSpPr>
          <p:cNvPr id="6" name="Shape 3"/>
          <p:cNvSpPr/>
          <p:nvPr/>
        </p:nvSpPr>
        <p:spPr>
          <a:xfrm>
            <a:off x="5892800" y="42672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7" name="Text 4"/>
          <p:cNvSpPr/>
          <p:nvPr/>
        </p:nvSpPr>
        <p:spPr>
          <a:xfrm>
            <a:off x="127000" y="4826000"/>
            <a:ext cx="127508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830">
                <a:solidFill>
                  <a:srgbClr val="8FA7B3"/>
                </a:solidFill>
                <a:latin typeface="Quattrocento Sans"/>
              </a:rPr>
              <a:t>2024-2025년 시장 심층 분석 및 투자 전망 예측</a:t>
            </a:r>
          </a:p>
        </p:txBody>
      </p:sp>
      <p:sp>
        <p:nvSpPr>
          <p:cNvPr id="8" name="Shape 5"/>
          <p:cNvSpPr/>
          <p:nvPr/>
        </p:nvSpPr>
        <p:spPr>
          <a:xfrm>
            <a:off x="419100" y="6629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9" name="Text 6"/>
          <p:cNvSpPr/>
          <p:nvPr/>
        </p:nvSpPr>
        <p:spPr>
          <a:xfrm>
            <a:off x="914400" y="6629400"/>
            <a:ext cx="3281045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492">
                <a:solidFill>
                  <a:srgbClr val="8FA7B3"/>
                </a:solidFill>
                <a:latin typeface="Quattrocento Sans"/>
              </a:rPr>
              <a:t>전문성 · 심도 · 선견지명</a:t>
            </a:r>
          </a:p>
        </p:txBody>
      </p:sp>
      <p:sp>
        <p:nvSpPr>
          <p:cNvPr id="10" name="Text 7"/>
          <p:cNvSpPr/>
          <p:nvPr/>
        </p:nvSpPr>
        <p:spPr>
          <a:xfrm>
            <a:off x="10442575" y="6324600"/>
            <a:ext cx="2181225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312">
                <a:solidFill>
                  <a:srgbClr val="8FA7B3"/>
                </a:solidFill>
                <a:latin typeface="Quattrocento Sans"/>
              </a:rPr>
              <a:t>마켓 리서치 부서</a:t>
            </a:r>
          </a:p>
        </p:txBody>
      </p:sp>
      <p:sp>
        <p:nvSpPr>
          <p:cNvPr id="11" name="Text 8"/>
          <p:cNvSpPr/>
          <p:nvPr/>
        </p:nvSpPr>
        <p:spPr>
          <a:xfrm>
            <a:off x="11099502" y="66294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312">
                <a:solidFill>
                  <a:srgbClr val="8FA7B3"/>
                </a:solidFill>
                <a:latin typeface="Quattrocento Sans"/>
              </a:rPr>
              <a:t>2024년 12월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168400"/>
            <a:ext cx="6121400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4478">
                <a:solidFill>
                  <a:srgbClr val="A8B5A0"/>
                </a:solidFill>
                <a:latin typeface="Sorts Mill Goudy"/>
              </a:rPr>
              <a:t>연구 목차</a:t>
            </a:r>
          </a:p>
        </p:txBody>
      </p:sp>
      <p:sp>
        <p:nvSpPr>
          <p:cNvPr id="4" name="Text 2"/>
          <p:cNvSpPr/>
          <p:nvPr/>
        </p:nvSpPr>
        <p:spPr>
          <a:xfrm>
            <a:off x="127000" y="23876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01</a:t>
            </a:r>
          </a:p>
        </p:txBody>
      </p:sp>
      <p:sp>
        <p:nvSpPr>
          <p:cNvPr id="5" name="Text 3"/>
          <p:cNvSpPr/>
          <p:nvPr/>
        </p:nvSpPr>
        <p:spPr>
          <a:xfrm>
            <a:off x="1295400" y="24384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11">
                <a:solidFill>
                  <a:srgbClr val="8FA7B3"/>
                </a:solidFill>
                <a:latin typeface="Quattrocento Sans"/>
              </a:rPr>
              <a:t>시장 규모와 성장 동향</a:t>
            </a:r>
          </a:p>
        </p:txBody>
      </p:sp>
      <p:sp>
        <p:nvSpPr>
          <p:cNvPr id="6" name="Text 4"/>
          <p:cNvSpPr/>
          <p:nvPr/>
        </p:nvSpPr>
        <p:spPr>
          <a:xfrm>
            <a:off x="127000" y="32004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02</a:t>
            </a:r>
          </a:p>
        </p:txBody>
      </p:sp>
      <p:sp>
        <p:nvSpPr>
          <p:cNvPr id="7" name="Text 5"/>
          <p:cNvSpPr/>
          <p:nvPr/>
        </p:nvSpPr>
        <p:spPr>
          <a:xfrm>
            <a:off x="1295400" y="32512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11">
                <a:solidFill>
                  <a:srgbClr val="8FA7B3"/>
                </a:solidFill>
                <a:latin typeface="Quattrocento Sans"/>
              </a:rPr>
              <a:t>타겟 사용자 프로필 분석</a:t>
            </a:r>
          </a:p>
        </p:txBody>
      </p:sp>
      <p:sp>
        <p:nvSpPr>
          <p:cNvPr id="8" name="Text 6"/>
          <p:cNvSpPr/>
          <p:nvPr/>
        </p:nvSpPr>
        <p:spPr>
          <a:xfrm>
            <a:off x="127000" y="40132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03</a:t>
            </a:r>
          </a:p>
        </p:txBody>
      </p:sp>
      <p:sp>
        <p:nvSpPr>
          <p:cNvPr id="9" name="Text 7"/>
          <p:cNvSpPr/>
          <p:nvPr/>
        </p:nvSpPr>
        <p:spPr>
          <a:xfrm>
            <a:off x="1295400" y="40640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11">
                <a:solidFill>
                  <a:srgbClr val="8FA7B3"/>
                </a:solidFill>
                <a:latin typeface="Quattrocento Sans"/>
              </a:rPr>
              <a:t>주요 경쟁사 현황</a:t>
            </a:r>
          </a:p>
        </p:txBody>
      </p:sp>
      <p:sp>
        <p:nvSpPr>
          <p:cNvPr id="10" name="Text 8"/>
          <p:cNvSpPr/>
          <p:nvPr/>
        </p:nvSpPr>
        <p:spPr>
          <a:xfrm>
            <a:off x="127000" y="48260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04</a:t>
            </a:r>
          </a:p>
        </p:txBody>
      </p:sp>
      <p:sp>
        <p:nvSpPr>
          <p:cNvPr id="11" name="Text 9"/>
          <p:cNvSpPr/>
          <p:nvPr/>
        </p:nvSpPr>
        <p:spPr>
          <a:xfrm>
            <a:off x="1295400" y="48768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11">
                <a:solidFill>
                  <a:srgbClr val="8FA7B3"/>
                </a:solidFill>
                <a:latin typeface="Quattrocento Sans"/>
              </a:rPr>
              <a:t>신흥 유파와 비즈니스 모델</a:t>
            </a:r>
          </a:p>
        </p:txBody>
      </p:sp>
      <p:sp>
        <p:nvSpPr>
          <p:cNvPr id="12" name="Text 10"/>
          <p:cNvSpPr/>
          <p:nvPr/>
        </p:nvSpPr>
        <p:spPr>
          <a:xfrm>
            <a:off x="127000" y="56388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3600">
                <a:solidFill>
                  <a:srgbClr val="D4B5A0"/>
                </a:solidFill>
                <a:latin typeface="Sorts Mill Goudy"/>
              </a:rPr>
              <a:t>05</a:t>
            </a:r>
          </a:p>
        </p:txBody>
      </p:sp>
      <p:sp>
        <p:nvSpPr>
          <p:cNvPr id="13" name="Text 11"/>
          <p:cNvSpPr/>
          <p:nvPr/>
        </p:nvSpPr>
        <p:spPr>
          <a:xfrm>
            <a:off x="1295400" y="5689600"/>
            <a:ext cx="417576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11">
                <a:solidFill>
                  <a:srgbClr val="8FA7B3"/>
                </a:solidFill>
                <a:latin typeface="Quattrocento Sans"/>
              </a:rPr>
              <a:t>기회와 도전 분석</a:t>
            </a:r>
          </a:p>
        </p:txBody>
      </p:sp>
      <p:pic>
        <p:nvPicPr>
          <p:cNvPr id="14" name="Image 0" descr="https://kimi-img.moonshot.cn/pub/slides/okc/ocov3wzi5qah2/yoga_market_growth.png"/>
          <p:cNvPicPr>
            <a:picLocks noChangeAspect="1"/>
          </p:cNvPicPr>
          <p:nvPr/>
        </p:nvPicPr>
        <p:blipFill>
          <a:blip r:embed="rId1"/>
          <a:srcRect l="18863" r="18863"/>
          <a:stretch>
            <a:fillRect/>
          </a:stretch>
        </p:blipFill>
        <p:spPr>
          <a:xfrm>
            <a:off x="6502400" y="381000"/>
            <a:ext cx="6121400" cy="6553200"/>
          </a:xfrm>
          <a:prstGeom prst="roundRect">
            <a:avLst>
              <a:gd name="adj" fmla="val 3320"/>
            </a:avLst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381000"/>
            <a:ext cx="127508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3261">
                <a:solidFill>
                  <a:srgbClr val="A8B5A0"/>
                </a:solidFill>
                <a:latin typeface="Sorts Mill Goudy"/>
              </a:rPr>
              <a:t>시장 규모와 성장 동향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9906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Text 3"/>
          <p:cNvSpPr/>
          <p:nvPr/>
        </p:nvSpPr>
        <p:spPr>
          <a:xfrm>
            <a:off x="381000" y="2413000"/>
            <a:ext cx="63246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700">
                <a:solidFill>
                  <a:srgbClr val="8FA7B3"/>
                </a:solidFill>
                <a:latin typeface="Quattrocento Sans"/>
              </a:rPr>
              <a:t>글로벌 시장 규모</a:t>
            </a:r>
          </a:p>
        </p:txBody>
      </p:sp>
      <p:sp>
        <p:nvSpPr>
          <p:cNvPr id="6" name="Text 4"/>
          <p:cNvSpPr/>
          <p:nvPr/>
        </p:nvSpPr>
        <p:spPr>
          <a:xfrm>
            <a:off x="381000" y="2870200"/>
            <a:ext cx="2565400" cy="76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6000">
                <a:solidFill>
                  <a:srgbClr val="A8B5A0"/>
                </a:solidFill>
                <a:latin typeface="MiSans"/>
              </a:rPr>
              <a:t>601.4</a:t>
            </a:r>
          </a:p>
        </p:txBody>
      </p:sp>
      <p:sp>
        <p:nvSpPr>
          <p:cNvPr id="7" name="Text 5"/>
          <p:cNvSpPr/>
          <p:nvPr/>
        </p:nvSpPr>
        <p:spPr>
          <a:xfrm>
            <a:off x="2640310" y="3219450"/>
            <a:ext cx="14224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39">
                <a:solidFill>
                  <a:srgbClr val="8FA7B3"/>
                </a:solidFill>
                <a:latin typeface="MiSans"/>
              </a:rPr>
              <a:t>10억 달러</a:t>
            </a:r>
          </a:p>
        </p:txBody>
      </p:sp>
      <p:sp>
        <p:nvSpPr>
          <p:cNvPr id="8" name="Text 6"/>
          <p:cNvSpPr/>
          <p:nvPr/>
        </p:nvSpPr>
        <p:spPr>
          <a:xfrm>
            <a:off x="381000" y="3683000"/>
            <a:ext cx="597408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29">
                <a:solidFill>
                  <a:srgbClr val="8FA7B3"/>
                </a:solidFill>
                <a:latin typeface="MiSans"/>
              </a:rPr>
              <a:t>2024년 글로벌 요가 시장 규모, 2032년까지 1,112.6억 달러에 도달할 것으로 예상</a:t>
            </a:r>
          </a:p>
        </p:txBody>
      </p:sp>
      <p:sp>
        <p:nvSpPr>
          <p:cNvPr id="9" name="Text 7"/>
          <p:cNvSpPr/>
          <p:nvPr/>
        </p:nvSpPr>
        <p:spPr>
          <a:xfrm>
            <a:off x="381000" y="4394200"/>
            <a:ext cx="63246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700">
                <a:solidFill>
                  <a:srgbClr val="8FA7B3"/>
                </a:solidFill>
                <a:latin typeface="Quattrocento Sans"/>
              </a:rPr>
              <a:t>중국 시장 규모</a:t>
            </a:r>
          </a:p>
        </p:txBody>
      </p:sp>
      <p:sp>
        <p:nvSpPr>
          <p:cNvPr id="10" name="Text 8"/>
          <p:cNvSpPr/>
          <p:nvPr/>
        </p:nvSpPr>
        <p:spPr>
          <a:xfrm>
            <a:off x="381000" y="4851400"/>
            <a:ext cx="1993900" cy="76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6000">
                <a:solidFill>
                  <a:srgbClr val="A8B5A0"/>
                </a:solidFill>
                <a:latin typeface="MiSans"/>
              </a:rPr>
              <a:t>500</a:t>
            </a:r>
          </a:p>
        </p:txBody>
      </p:sp>
      <p:sp>
        <p:nvSpPr>
          <p:cNvPr id="11" name="Text 9"/>
          <p:cNvSpPr/>
          <p:nvPr/>
        </p:nvSpPr>
        <p:spPr>
          <a:xfrm>
            <a:off x="2069902" y="5200650"/>
            <a:ext cx="17272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39">
                <a:solidFill>
                  <a:srgbClr val="8FA7B3"/>
                </a:solidFill>
                <a:latin typeface="MiSans"/>
              </a:rPr>
              <a:t>억 위안</a:t>
            </a:r>
          </a:p>
        </p:txBody>
      </p:sp>
      <p:sp>
        <p:nvSpPr>
          <p:cNvPr id="12" name="Text 10"/>
          <p:cNvSpPr/>
          <p:nvPr/>
        </p:nvSpPr>
        <p:spPr>
          <a:xfrm>
            <a:off x="381000" y="5664200"/>
            <a:ext cx="597408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29">
                <a:solidFill>
                  <a:srgbClr val="8FA7B3"/>
                </a:solidFill>
                <a:latin typeface="MiSans"/>
              </a:rPr>
              <a:t>2023년 중국 요가 시장 규모, 2025년에는 600억 위안을 돌파할 것으로 예상됩니다</a:t>
            </a:r>
          </a:p>
        </p:txBody>
      </p:sp>
      <p:sp>
        <p:nvSpPr>
          <p:cNvPr id="13" name="Shape 11"/>
          <p:cNvSpPr/>
          <p:nvPr/>
        </p:nvSpPr>
        <p:spPr>
          <a:xfrm>
            <a:off x="6807200" y="2362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4" name="Shape 12"/>
          <p:cNvSpPr/>
          <p:nvPr/>
        </p:nvSpPr>
        <p:spPr>
          <a:xfrm>
            <a:off x="7127875" y="2679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5" name="Text 13"/>
          <p:cNvSpPr/>
          <p:nvPr/>
        </p:nvSpPr>
        <p:spPr>
          <a:xfrm>
            <a:off x="8128000" y="2514600"/>
            <a:ext cx="29464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39">
                <a:solidFill>
                  <a:srgbClr val="A8B5A0"/>
                </a:solidFill>
                <a:latin typeface="MiSans"/>
              </a:rPr>
              <a:t>8.26%</a:t>
            </a:r>
          </a:p>
        </p:txBody>
      </p:sp>
      <p:sp>
        <p:nvSpPr>
          <p:cNvPr id="16" name="Text 14"/>
          <p:cNvSpPr/>
          <p:nvPr/>
        </p:nvSpPr>
        <p:spPr>
          <a:xfrm>
            <a:off x="8128000" y="29210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29">
                <a:solidFill>
                  <a:srgbClr val="8FA7B3"/>
                </a:solidFill>
                <a:latin typeface="MiSans"/>
              </a:rPr>
              <a:t>글로벌 요가 시장 연평균 성장률</a:t>
            </a:r>
          </a:p>
        </p:txBody>
      </p:sp>
      <p:sp>
        <p:nvSpPr>
          <p:cNvPr id="17" name="Shape 15"/>
          <p:cNvSpPr/>
          <p:nvPr/>
        </p:nvSpPr>
        <p:spPr>
          <a:xfrm>
            <a:off x="6807200" y="36830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7080250" y="40005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1906"/>
                </a:moveTo>
                <a:cubicBezTo>
                  <a:pt x="280838" y="11906"/>
                  <a:pt x="315516" y="46584"/>
                  <a:pt x="315516" y="89297"/>
                </a:cubicBezTo>
                <a:cubicBezTo>
                  <a:pt x="315516" y="132010"/>
                  <a:pt x="280838" y="166688"/>
                  <a:pt x="238125" y="166688"/>
                </a:cubicBezTo>
                <a:cubicBezTo>
                  <a:pt x="195412" y="166688"/>
                  <a:pt x="160734" y="132010"/>
                  <a:pt x="160734" y="89297"/>
                </a:cubicBezTo>
                <a:cubicBezTo>
                  <a:pt x="160734" y="46584"/>
                  <a:pt x="195412" y="11906"/>
                  <a:pt x="238125" y="11906"/>
                </a:cubicBezTo>
                <a:close/>
                <a:moveTo>
                  <a:pt x="71438" y="65484"/>
                </a:moveTo>
                <a:cubicBezTo>
                  <a:pt x="101008" y="65484"/>
                  <a:pt x="125016" y="89492"/>
                  <a:pt x="125016" y="119063"/>
                </a:cubicBezTo>
                <a:cubicBezTo>
                  <a:pt x="125016" y="148633"/>
                  <a:pt x="101008" y="172641"/>
                  <a:pt x="71438" y="172641"/>
                </a:cubicBezTo>
                <a:cubicBezTo>
                  <a:pt x="41867" y="172641"/>
                  <a:pt x="17859" y="148633"/>
                  <a:pt x="17859" y="119063"/>
                </a:cubicBezTo>
                <a:cubicBezTo>
                  <a:pt x="17859" y="89492"/>
                  <a:pt x="41867" y="65484"/>
                  <a:pt x="71437" y="65484"/>
                </a:cubicBezTo>
                <a:close/>
                <a:moveTo>
                  <a:pt x="0" y="309563"/>
                </a:moveTo>
                <a:cubicBezTo>
                  <a:pt x="0" y="256952"/>
                  <a:pt x="42639" y="214313"/>
                  <a:pt x="95250" y="214313"/>
                </a:cubicBezTo>
                <a:cubicBezTo>
                  <a:pt x="104775" y="214313"/>
                  <a:pt x="114002" y="215726"/>
                  <a:pt x="122709" y="218331"/>
                </a:cubicBezTo>
                <a:cubicBezTo>
                  <a:pt x="98227" y="245715"/>
                  <a:pt x="83344" y="281880"/>
                  <a:pt x="83344" y="321469"/>
                </a:cubicBezTo>
                <a:lnTo>
                  <a:pt x="83344" y="333375"/>
                </a:lnTo>
                <a:cubicBezTo>
                  <a:pt x="83344" y="341858"/>
                  <a:pt x="85130" y="349895"/>
                  <a:pt x="88329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309563"/>
                </a:lnTo>
                <a:close/>
                <a:moveTo>
                  <a:pt x="387921" y="357188"/>
                </a:moveTo>
                <a:cubicBezTo>
                  <a:pt x="391120" y="349895"/>
                  <a:pt x="392906" y="341858"/>
                  <a:pt x="392906" y="333375"/>
                </a:cubicBezTo>
                <a:lnTo>
                  <a:pt x="392906" y="321469"/>
                </a:lnTo>
                <a:cubicBezTo>
                  <a:pt x="392906" y="281880"/>
                  <a:pt x="378023" y="245715"/>
                  <a:pt x="353541" y="218331"/>
                </a:cubicBezTo>
                <a:cubicBezTo>
                  <a:pt x="362248" y="215726"/>
                  <a:pt x="371475" y="214313"/>
                  <a:pt x="381000" y="214313"/>
                </a:cubicBezTo>
                <a:cubicBezTo>
                  <a:pt x="433611" y="214313"/>
                  <a:pt x="476250" y="256952"/>
                  <a:pt x="476250" y="309563"/>
                </a:cubicBezTo>
                <a:lnTo>
                  <a:pt x="476250" y="333375"/>
                </a:lnTo>
                <a:cubicBezTo>
                  <a:pt x="476250" y="346546"/>
                  <a:pt x="465609" y="357188"/>
                  <a:pt x="452438" y="357188"/>
                </a:cubicBezTo>
                <a:lnTo>
                  <a:pt x="387921" y="357188"/>
                </a:lnTo>
                <a:close/>
                <a:moveTo>
                  <a:pt x="351234" y="119063"/>
                </a:moveTo>
                <a:cubicBezTo>
                  <a:pt x="351234" y="89492"/>
                  <a:pt x="375242" y="65484"/>
                  <a:pt x="404813" y="65484"/>
                </a:cubicBezTo>
                <a:cubicBezTo>
                  <a:pt x="434383" y="65484"/>
                  <a:pt x="458391" y="89492"/>
                  <a:pt x="458391" y="119062"/>
                </a:cubicBezTo>
                <a:cubicBezTo>
                  <a:pt x="458391" y="148633"/>
                  <a:pt x="434383" y="172641"/>
                  <a:pt x="404813" y="172641"/>
                </a:cubicBezTo>
                <a:cubicBezTo>
                  <a:pt x="375242" y="172641"/>
                  <a:pt x="351234" y="148633"/>
                  <a:pt x="351234" y="119063"/>
                </a:cubicBezTo>
                <a:close/>
                <a:moveTo>
                  <a:pt x="119063" y="321469"/>
                </a:moveTo>
                <a:cubicBezTo>
                  <a:pt x="119063" y="255687"/>
                  <a:pt x="172343" y="202406"/>
                  <a:pt x="238125" y="202406"/>
                </a:cubicBezTo>
                <a:cubicBezTo>
                  <a:pt x="303907" y="202406"/>
                  <a:pt x="357188" y="255687"/>
                  <a:pt x="357188" y="321469"/>
                </a:cubicBezTo>
                <a:lnTo>
                  <a:pt x="357188" y="333375"/>
                </a:lnTo>
                <a:cubicBezTo>
                  <a:pt x="357188" y="346546"/>
                  <a:pt x="346546" y="357188"/>
                  <a:pt x="333375" y="357188"/>
                </a:cubicBezTo>
                <a:lnTo>
                  <a:pt x="142875" y="357188"/>
                </a:lnTo>
                <a:cubicBezTo>
                  <a:pt x="129704" y="357188"/>
                  <a:pt x="119063" y="346546"/>
                  <a:pt x="119063" y="333375"/>
                </a:cubicBezTo>
                <a:lnTo>
                  <a:pt x="119063" y="321469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8128000" y="3835400"/>
            <a:ext cx="21336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39">
                <a:solidFill>
                  <a:srgbClr val="A8B5A0"/>
                </a:solidFill>
                <a:latin typeface="MiSans"/>
              </a:rPr>
              <a:t>8000만</a:t>
            </a:r>
          </a:p>
        </p:txBody>
      </p:sp>
      <p:sp>
        <p:nvSpPr>
          <p:cNvPr id="20" name="Text 18"/>
          <p:cNvSpPr/>
          <p:nvPr/>
        </p:nvSpPr>
        <p:spPr>
          <a:xfrm>
            <a:off x="8128000" y="4241800"/>
            <a:ext cx="296799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29">
                <a:solidFill>
                  <a:srgbClr val="8FA7B3"/>
                </a:solidFill>
                <a:latin typeface="MiSans"/>
              </a:rPr>
              <a:t>중국 요가 사용자 총수</a:t>
            </a:r>
          </a:p>
        </p:txBody>
      </p:sp>
      <p:sp>
        <p:nvSpPr>
          <p:cNvPr id="21" name="Shape 19"/>
          <p:cNvSpPr/>
          <p:nvPr/>
        </p:nvSpPr>
        <p:spPr>
          <a:xfrm>
            <a:off x="6807200" y="50038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  <p:txBody>
          <a:bodyPr/>
          <a:p/>
        </p:txBody>
      </p:sp>
      <p:sp>
        <p:nvSpPr>
          <p:cNvPr id="22" name="Shape 20"/>
          <p:cNvSpPr/>
          <p:nvPr/>
        </p:nvSpPr>
        <p:spPr>
          <a:xfrm>
            <a:off x="7127875" y="5321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2845" y="53801"/>
                </a:moveTo>
                <a:cubicBezTo>
                  <a:pt x="27980" y="36016"/>
                  <a:pt x="44276" y="23812"/>
                  <a:pt x="62805" y="23812"/>
                </a:cubicBezTo>
                <a:lnTo>
                  <a:pt x="318790" y="23812"/>
                </a:lnTo>
                <a:cubicBezTo>
                  <a:pt x="337319" y="23812"/>
                  <a:pt x="353616" y="36016"/>
                  <a:pt x="358825" y="53801"/>
                </a:cubicBezTo>
                <a:lnTo>
                  <a:pt x="376238" y="113481"/>
                </a:lnTo>
                <a:cubicBezTo>
                  <a:pt x="385762" y="146000"/>
                  <a:pt x="361280" y="178594"/>
                  <a:pt x="327422" y="178594"/>
                </a:cubicBezTo>
                <a:cubicBezTo>
                  <a:pt x="307851" y="178594"/>
                  <a:pt x="290661" y="167506"/>
                  <a:pt x="282178" y="150986"/>
                </a:cubicBezTo>
                <a:cubicBezTo>
                  <a:pt x="273546" y="167283"/>
                  <a:pt x="256431" y="178594"/>
                  <a:pt x="236488" y="178594"/>
                </a:cubicBezTo>
                <a:cubicBezTo>
                  <a:pt x="216694" y="178594"/>
                  <a:pt x="199504" y="167432"/>
                  <a:pt x="190872" y="151061"/>
                </a:cubicBezTo>
                <a:cubicBezTo>
                  <a:pt x="182240" y="167432"/>
                  <a:pt x="165050" y="178594"/>
                  <a:pt x="145256" y="178594"/>
                </a:cubicBezTo>
                <a:cubicBezTo>
                  <a:pt x="125313" y="178594"/>
                  <a:pt x="108198" y="167357"/>
                  <a:pt x="99566" y="150986"/>
                </a:cubicBezTo>
                <a:cubicBezTo>
                  <a:pt x="91083" y="167432"/>
                  <a:pt x="73893" y="178594"/>
                  <a:pt x="54322" y="178594"/>
                </a:cubicBezTo>
                <a:cubicBezTo>
                  <a:pt x="20389" y="178594"/>
                  <a:pt x="-4018" y="146075"/>
                  <a:pt x="5507" y="113481"/>
                </a:cubicBezTo>
                <a:lnTo>
                  <a:pt x="22845" y="53801"/>
                </a:lnTo>
                <a:close/>
                <a:moveTo>
                  <a:pt x="71735" y="261938"/>
                </a:moveTo>
                <a:lnTo>
                  <a:pt x="309860" y="261938"/>
                </a:lnTo>
                <a:lnTo>
                  <a:pt x="309860" y="212527"/>
                </a:lnTo>
                <a:cubicBezTo>
                  <a:pt x="315516" y="213717"/>
                  <a:pt x="321394" y="214313"/>
                  <a:pt x="327347" y="214313"/>
                </a:cubicBezTo>
                <a:cubicBezTo>
                  <a:pt x="337989" y="214313"/>
                  <a:pt x="348183" y="212378"/>
                  <a:pt x="357485" y="208955"/>
                </a:cubicBezTo>
                <a:lnTo>
                  <a:pt x="357485" y="321469"/>
                </a:lnTo>
                <a:cubicBezTo>
                  <a:pt x="357485" y="341188"/>
                  <a:pt x="341486" y="357188"/>
                  <a:pt x="321766" y="357188"/>
                </a:cubicBezTo>
                <a:lnTo>
                  <a:pt x="59829" y="357188"/>
                </a:lnTo>
                <a:cubicBezTo>
                  <a:pt x="40109" y="357188"/>
                  <a:pt x="24110" y="341188"/>
                  <a:pt x="24110" y="321469"/>
                </a:cubicBezTo>
                <a:lnTo>
                  <a:pt x="24110" y="208955"/>
                </a:lnTo>
                <a:cubicBezTo>
                  <a:pt x="33412" y="212378"/>
                  <a:pt x="43532" y="214313"/>
                  <a:pt x="54248" y="214313"/>
                </a:cubicBezTo>
                <a:cubicBezTo>
                  <a:pt x="60275" y="214313"/>
                  <a:pt x="66080" y="213717"/>
                  <a:pt x="71735" y="212527"/>
                </a:cubicBezTo>
                <a:lnTo>
                  <a:pt x="71735" y="261938"/>
                </a:ln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23" name="Text 21"/>
          <p:cNvSpPr/>
          <p:nvPr/>
        </p:nvSpPr>
        <p:spPr>
          <a:xfrm>
            <a:off x="8128000" y="5156200"/>
            <a:ext cx="21463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39">
                <a:solidFill>
                  <a:srgbClr val="A8B5A0"/>
                </a:solidFill>
                <a:latin typeface="MiSans"/>
              </a:rPr>
              <a:t>300-500만</a:t>
            </a:r>
          </a:p>
        </p:txBody>
      </p:sp>
      <p:sp>
        <p:nvSpPr>
          <p:cNvPr id="24" name="Text 22"/>
          <p:cNvSpPr/>
          <p:nvPr/>
        </p:nvSpPr>
        <p:spPr>
          <a:xfrm>
            <a:off x="8128000" y="5562600"/>
            <a:ext cx="296799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29">
                <a:solidFill>
                  <a:srgbClr val="8FA7B3"/>
                </a:solidFill>
                <a:latin typeface="MiSans"/>
              </a:rPr>
              <a:t>중증도 요가 사용자 수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828800"/>
            <a:ext cx="771398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3016">
                <a:solidFill>
                  <a:srgbClr val="A8B5A0"/>
                </a:solidFill>
                <a:latin typeface="Sorts Mill Goudy"/>
              </a:rPr>
              <a:t>타겟 사용자 프로필 분석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24384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292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590550" y="30988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67469" y="11906"/>
                </a:moveTo>
                <a:cubicBezTo>
                  <a:pt x="67469" y="-3427"/>
                  <a:pt x="79917" y="-15875"/>
                  <a:pt x="95250" y="-15875"/>
                </a:cubicBezTo>
                <a:cubicBezTo>
                  <a:pt x="110583" y="-15875"/>
                  <a:pt x="123031" y="-3427"/>
                  <a:pt x="123031" y="11906"/>
                </a:cubicBezTo>
                <a:cubicBezTo>
                  <a:pt x="123031" y="27239"/>
                  <a:pt x="110583" y="39688"/>
                  <a:pt x="95250" y="39688"/>
                </a:cubicBezTo>
                <a:cubicBezTo>
                  <a:pt x="79917" y="39688"/>
                  <a:pt x="67469" y="27239"/>
                  <a:pt x="67469" y="11906"/>
                </a:cubicBezTo>
                <a:close/>
                <a:moveTo>
                  <a:pt x="55563" y="190500"/>
                </a:moveTo>
                <a:lnTo>
                  <a:pt x="42763" y="190500"/>
                </a:lnTo>
                <a:cubicBezTo>
                  <a:pt x="37356" y="190500"/>
                  <a:pt x="33536" y="185192"/>
                  <a:pt x="35223" y="180032"/>
                </a:cubicBezTo>
                <a:lnTo>
                  <a:pt x="56555" y="116036"/>
                </a:lnTo>
                <a:lnTo>
                  <a:pt x="32593" y="148332"/>
                </a:lnTo>
                <a:cubicBezTo>
                  <a:pt x="27384" y="155377"/>
                  <a:pt x="17413" y="156865"/>
                  <a:pt x="10368" y="151606"/>
                </a:cubicBezTo>
                <a:cubicBezTo>
                  <a:pt x="3324" y="146348"/>
                  <a:pt x="1836" y="136426"/>
                  <a:pt x="7094" y="129381"/>
                </a:cubicBezTo>
                <a:lnTo>
                  <a:pt x="42069" y="82252"/>
                </a:lnTo>
                <a:cubicBezTo>
                  <a:pt x="54570" y="65484"/>
                  <a:pt x="74265" y="55563"/>
                  <a:pt x="95250" y="55563"/>
                </a:cubicBezTo>
                <a:cubicBezTo>
                  <a:pt x="116235" y="55563"/>
                  <a:pt x="135930" y="65484"/>
                  <a:pt x="148431" y="82302"/>
                </a:cubicBezTo>
                <a:lnTo>
                  <a:pt x="183406" y="129431"/>
                </a:lnTo>
                <a:cubicBezTo>
                  <a:pt x="188615" y="136475"/>
                  <a:pt x="187176" y="146397"/>
                  <a:pt x="180132" y="151656"/>
                </a:cubicBezTo>
                <a:cubicBezTo>
                  <a:pt x="173087" y="156914"/>
                  <a:pt x="163165" y="155426"/>
                  <a:pt x="157907" y="148382"/>
                </a:cubicBezTo>
                <a:lnTo>
                  <a:pt x="133945" y="116086"/>
                </a:lnTo>
                <a:lnTo>
                  <a:pt x="155277" y="180032"/>
                </a:lnTo>
                <a:cubicBezTo>
                  <a:pt x="157014" y="185192"/>
                  <a:pt x="153144" y="190500"/>
                  <a:pt x="147737" y="190500"/>
                </a:cubicBezTo>
                <a:lnTo>
                  <a:pt x="134938" y="190500"/>
                </a:lnTo>
                <a:lnTo>
                  <a:pt x="134938" y="254000"/>
                </a:lnTo>
                <a:cubicBezTo>
                  <a:pt x="134938" y="262781"/>
                  <a:pt x="127843" y="269875"/>
                  <a:pt x="119063" y="269875"/>
                </a:cubicBezTo>
                <a:cubicBezTo>
                  <a:pt x="110282" y="269875"/>
                  <a:pt x="103188" y="262781"/>
                  <a:pt x="103188" y="254000"/>
                </a:cubicBezTo>
                <a:lnTo>
                  <a:pt x="103188" y="190500"/>
                </a:lnTo>
                <a:lnTo>
                  <a:pt x="87313" y="190500"/>
                </a:lnTo>
                <a:lnTo>
                  <a:pt x="87313" y="254000"/>
                </a:lnTo>
                <a:cubicBezTo>
                  <a:pt x="87313" y="262781"/>
                  <a:pt x="80218" y="269875"/>
                  <a:pt x="71438" y="269875"/>
                </a:cubicBezTo>
                <a:cubicBezTo>
                  <a:pt x="62657" y="269875"/>
                  <a:pt x="55563" y="262781"/>
                  <a:pt x="55563" y="254000"/>
                </a:cubicBezTo>
                <a:lnTo>
                  <a:pt x="55563" y="190500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1193800" y="2895600"/>
            <a:ext cx="24638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성별 분포</a:t>
            </a:r>
          </a:p>
        </p:txBody>
      </p:sp>
      <p:sp>
        <p:nvSpPr>
          <p:cNvPr id="8" name="Text 6"/>
          <p:cNvSpPr/>
          <p:nvPr/>
        </p:nvSpPr>
        <p:spPr>
          <a:xfrm>
            <a:off x="1193800" y="32512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32">
                <a:solidFill>
                  <a:srgbClr val="8FA7B3"/>
                </a:solidFill>
                <a:latin typeface="MiSans"/>
              </a:rPr>
              <a:t>여성 사용자 비율 94.9%</a:t>
            </a:r>
          </a:p>
        </p:txBody>
      </p:sp>
      <p:sp>
        <p:nvSpPr>
          <p:cNvPr id="9" name="Shape 7"/>
          <p:cNvSpPr/>
          <p:nvPr/>
        </p:nvSpPr>
        <p:spPr>
          <a:xfrm>
            <a:off x="4411067" y="292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4604742" y="30988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54719" y="0"/>
                  <a:pt x="47625" y="7094"/>
                  <a:pt x="47625" y="15875"/>
                </a:cubicBezTo>
                <a:lnTo>
                  <a:pt x="47625" y="31750"/>
                </a:lnTo>
                <a:lnTo>
                  <a:pt x="31750" y="31750"/>
                </a:lnTo>
                <a:cubicBezTo>
                  <a:pt x="14238" y="31750"/>
                  <a:pt x="0" y="45988"/>
                  <a:pt x="0" y="63500"/>
                </a:cubicBezTo>
                <a:lnTo>
                  <a:pt x="0" y="87313"/>
                </a:lnTo>
                <a:lnTo>
                  <a:pt x="222250" y="87313"/>
                </a:lnTo>
                <a:lnTo>
                  <a:pt x="222250" y="63500"/>
                </a:lnTo>
                <a:cubicBezTo>
                  <a:pt x="222250" y="45988"/>
                  <a:pt x="208012" y="31750"/>
                  <a:pt x="190500" y="31750"/>
                </a:cubicBezTo>
                <a:lnTo>
                  <a:pt x="174625" y="31750"/>
                </a:lnTo>
                <a:lnTo>
                  <a:pt x="174625" y="15875"/>
                </a:lnTo>
                <a:cubicBezTo>
                  <a:pt x="174625" y="7094"/>
                  <a:pt x="167531" y="0"/>
                  <a:pt x="158750" y="0"/>
                </a:cubicBezTo>
                <a:cubicBezTo>
                  <a:pt x="149969" y="0"/>
                  <a:pt x="142875" y="7094"/>
                  <a:pt x="142875" y="15875"/>
                </a:cubicBezTo>
                <a:lnTo>
                  <a:pt x="142875" y="31750"/>
                </a:lnTo>
                <a:lnTo>
                  <a:pt x="79375" y="31750"/>
                </a:lnTo>
                <a:lnTo>
                  <a:pt x="79375" y="15875"/>
                </a:lnTo>
                <a:cubicBezTo>
                  <a:pt x="79375" y="7094"/>
                  <a:pt x="72281" y="0"/>
                  <a:pt x="63500" y="0"/>
                </a:cubicBezTo>
                <a:close/>
                <a:moveTo>
                  <a:pt x="0" y="111125"/>
                </a:move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190500" y="238125"/>
                </a:lnTo>
                <a:cubicBezTo>
                  <a:pt x="208012" y="238125"/>
                  <a:pt x="222250" y="223887"/>
                  <a:pt x="222250" y="206375"/>
                </a:cubicBezTo>
                <a:lnTo>
                  <a:pt x="222250" y="111125"/>
                </a:lnTo>
                <a:lnTo>
                  <a:pt x="0" y="111125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5223867" y="2895600"/>
            <a:ext cx="24384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연령 분포</a:t>
            </a:r>
          </a:p>
        </p:txBody>
      </p:sp>
      <p:sp>
        <p:nvSpPr>
          <p:cNvPr id="12" name="Text 10"/>
          <p:cNvSpPr/>
          <p:nvPr/>
        </p:nvSpPr>
        <p:spPr>
          <a:xfrm>
            <a:off x="5224145" y="32512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32">
                <a:solidFill>
                  <a:srgbClr val="8FA7B3"/>
                </a:solidFill>
                <a:latin typeface="MiSans"/>
              </a:rPr>
              <a:t>23-40세 비중 69.4%</a:t>
            </a:r>
          </a:p>
        </p:txBody>
      </p:sp>
      <p:sp>
        <p:nvSpPr>
          <p:cNvPr id="13" name="Shape 11"/>
          <p:cNvSpPr/>
          <p:nvPr/>
        </p:nvSpPr>
        <p:spPr>
          <a:xfrm>
            <a:off x="381000" y="3886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4" name="Shape 12"/>
          <p:cNvSpPr/>
          <p:nvPr/>
        </p:nvSpPr>
        <p:spPr>
          <a:xfrm>
            <a:off x="542925" y="40640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58750" y="0"/>
                </a:moveTo>
                <a:cubicBezTo>
                  <a:pt x="141238" y="0"/>
                  <a:pt x="127000" y="14238"/>
                  <a:pt x="127000" y="31750"/>
                </a:cubicBezTo>
                <a:lnTo>
                  <a:pt x="127000" y="47625"/>
                </a:lnTo>
                <a:lnTo>
                  <a:pt x="103188" y="47625"/>
                </a:lnTo>
                <a:lnTo>
                  <a:pt x="103188" y="11906"/>
                </a:lnTo>
                <a:cubicBezTo>
                  <a:pt x="103188" y="5308"/>
                  <a:pt x="97879" y="0"/>
                  <a:pt x="91281" y="0"/>
                </a:cubicBezTo>
                <a:cubicBezTo>
                  <a:pt x="84683" y="0"/>
                  <a:pt x="79375" y="5308"/>
                  <a:pt x="79375" y="11906"/>
                </a:cubicBezTo>
                <a:lnTo>
                  <a:pt x="79375" y="47625"/>
                </a:lnTo>
                <a:lnTo>
                  <a:pt x="47625" y="47625"/>
                </a:lnTo>
                <a:lnTo>
                  <a:pt x="47625" y="11906"/>
                </a:lnTo>
                <a:cubicBezTo>
                  <a:pt x="47625" y="5308"/>
                  <a:pt x="42317" y="0"/>
                  <a:pt x="35719" y="0"/>
                </a:cubicBezTo>
                <a:cubicBezTo>
                  <a:pt x="29121" y="0"/>
                  <a:pt x="23812" y="5308"/>
                  <a:pt x="23812" y="11906"/>
                </a:cubicBezTo>
                <a:lnTo>
                  <a:pt x="23812" y="48617"/>
                </a:lnTo>
                <a:cubicBezTo>
                  <a:pt x="10120" y="52139"/>
                  <a:pt x="0" y="64591"/>
                  <a:pt x="0" y="79375"/>
                </a:cubicBezTo>
                <a:lnTo>
                  <a:pt x="0" y="222250"/>
                </a:lnTo>
                <a:cubicBezTo>
                  <a:pt x="0" y="239762"/>
                  <a:pt x="14238" y="254000"/>
                  <a:pt x="31750" y="254000"/>
                </a:cubicBezTo>
                <a:lnTo>
                  <a:pt x="254000" y="254000"/>
                </a:lnTo>
                <a:cubicBezTo>
                  <a:pt x="271512" y="254000"/>
                  <a:pt x="285750" y="239762"/>
                  <a:pt x="285750" y="222250"/>
                </a:cubicBezTo>
                <a:lnTo>
                  <a:pt x="285750" y="127000"/>
                </a:lnTo>
                <a:cubicBezTo>
                  <a:pt x="285750" y="109488"/>
                  <a:pt x="271512" y="95250"/>
                  <a:pt x="254000" y="95250"/>
                </a:cubicBezTo>
                <a:lnTo>
                  <a:pt x="222250" y="95250"/>
                </a:lnTo>
                <a:lnTo>
                  <a:pt x="222250" y="31750"/>
                </a:lnTo>
                <a:cubicBezTo>
                  <a:pt x="222250" y="14238"/>
                  <a:pt x="208012" y="0"/>
                  <a:pt x="190500" y="0"/>
                </a:cubicBezTo>
                <a:lnTo>
                  <a:pt x="158750" y="0"/>
                </a:lnTo>
                <a:close/>
                <a:moveTo>
                  <a:pt x="190500" y="55563"/>
                </a:moveTo>
                <a:lnTo>
                  <a:pt x="190500" y="71438"/>
                </a:lnTo>
                <a:cubicBezTo>
                  <a:pt x="190500" y="75803"/>
                  <a:pt x="186928" y="79375"/>
                  <a:pt x="182563" y="79375"/>
                </a:cubicBezTo>
                <a:lnTo>
                  <a:pt x="166688" y="79375"/>
                </a:lnTo>
                <a:cubicBezTo>
                  <a:pt x="162322" y="79375"/>
                  <a:pt x="158750" y="75803"/>
                  <a:pt x="158750" y="71438"/>
                </a:cubicBezTo>
                <a:lnTo>
                  <a:pt x="158750" y="55563"/>
                </a:lnTo>
                <a:cubicBezTo>
                  <a:pt x="158750" y="51197"/>
                  <a:pt x="162322" y="47625"/>
                  <a:pt x="166688" y="47625"/>
                </a:cubicBezTo>
                <a:lnTo>
                  <a:pt x="182563" y="47625"/>
                </a:lnTo>
                <a:cubicBezTo>
                  <a:pt x="186928" y="47625"/>
                  <a:pt x="190500" y="51197"/>
                  <a:pt x="190500" y="55563"/>
                </a:cubicBezTo>
                <a:close/>
                <a:moveTo>
                  <a:pt x="182563" y="95250"/>
                </a:moveTo>
                <a:cubicBezTo>
                  <a:pt x="186928" y="95250"/>
                  <a:pt x="190500" y="98822"/>
                  <a:pt x="190500" y="103188"/>
                </a:cubicBezTo>
                <a:lnTo>
                  <a:pt x="190500" y="119063"/>
                </a:lnTo>
                <a:cubicBezTo>
                  <a:pt x="190500" y="123428"/>
                  <a:pt x="186928" y="127000"/>
                  <a:pt x="182563" y="127000"/>
                </a:cubicBezTo>
                <a:lnTo>
                  <a:pt x="166688" y="127000"/>
                </a:lnTo>
                <a:cubicBezTo>
                  <a:pt x="162322" y="127000"/>
                  <a:pt x="158750" y="123428"/>
                  <a:pt x="158750" y="119063"/>
                </a:cubicBezTo>
                <a:lnTo>
                  <a:pt x="158750" y="103188"/>
                </a:lnTo>
                <a:cubicBezTo>
                  <a:pt x="158750" y="98822"/>
                  <a:pt x="162322" y="95250"/>
                  <a:pt x="166688" y="95250"/>
                </a:cubicBezTo>
                <a:lnTo>
                  <a:pt x="182563" y="95250"/>
                </a:lnTo>
                <a:close/>
                <a:moveTo>
                  <a:pt x="190500" y="150813"/>
                </a:moveTo>
                <a:lnTo>
                  <a:pt x="190500" y="166688"/>
                </a:lnTo>
                <a:cubicBezTo>
                  <a:pt x="190500" y="171053"/>
                  <a:pt x="186928" y="174625"/>
                  <a:pt x="182563" y="174625"/>
                </a:cubicBezTo>
                <a:lnTo>
                  <a:pt x="166688" y="174625"/>
                </a:lnTo>
                <a:cubicBezTo>
                  <a:pt x="162322" y="174625"/>
                  <a:pt x="158750" y="171053"/>
                  <a:pt x="158750" y="166688"/>
                </a:cubicBezTo>
                <a:lnTo>
                  <a:pt x="158750" y="150813"/>
                </a:lnTo>
                <a:cubicBezTo>
                  <a:pt x="158750" y="146447"/>
                  <a:pt x="162322" y="142875"/>
                  <a:pt x="166688" y="142875"/>
                </a:cubicBezTo>
                <a:lnTo>
                  <a:pt x="182563" y="142875"/>
                </a:lnTo>
                <a:cubicBezTo>
                  <a:pt x="186928" y="142875"/>
                  <a:pt x="190500" y="146447"/>
                  <a:pt x="190500" y="150813"/>
                </a:cubicBezTo>
                <a:close/>
                <a:moveTo>
                  <a:pt x="246063" y="142875"/>
                </a:moveTo>
                <a:cubicBezTo>
                  <a:pt x="250428" y="142875"/>
                  <a:pt x="254000" y="146447"/>
                  <a:pt x="254000" y="150813"/>
                </a:cubicBezTo>
                <a:lnTo>
                  <a:pt x="254000" y="166688"/>
                </a:lnTo>
                <a:cubicBezTo>
                  <a:pt x="254000" y="171053"/>
                  <a:pt x="250428" y="174625"/>
                  <a:pt x="246063" y="174625"/>
                </a:cubicBezTo>
                <a:lnTo>
                  <a:pt x="230188" y="174625"/>
                </a:lnTo>
                <a:cubicBezTo>
                  <a:pt x="225822" y="174625"/>
                  <a:pt x="222250" y="171053"/>
                  <a:pt x="222250" y="166688"/>
                </a:cubicBezTo>
                <a:lnTo>
                  <a:pt x="222250" y="150813"/>
                </a:lnTo>
                <a:cubicBezTo>
                  <a:pt x="222250" y="146447"/>
                  <a:pt x="225822" y="142875"/>
                  <a:pt x="230188" y="142875"/>
                </a:cubicBezTo>
                <a:lnTo>
                  <a:pt x="246063" y="142875"/>
                </a:lnTo>
                <a:close/>
                <a:moveTo>
                  <a:pt x="127000" y="150813"/>
                </a:moveTo>
                <a:lnTo>
                  <a:pt x="127000" y="166688"/>
                </a:lnTo>
                <a:cubicBezTo>
                  <a:pt x="127000" y="171053"/>
                  <a:pt x="123428" y="174625"/>
                  <a:pt x="119063" y="174625"/>
                </a:cubicBezTo>
                <a:lnTo>
                  <a:pt x="103188" y="174625"/>
                </a:lnTo>
                <a:cubicBezTo>
                  <a:pt x="98822" y="174625"/>
                  <a:pt x="95250" y="171053"/>
                  <a:pt x="95250" y="166688"/>
                </a:cubicBezTo>
                <a:lnTo>
                  <a:pt x="95250" y="150813"/>
                </a:lnTo>
                <a:cubicBezTo>
                  <a:pt x="95250" y="146447"/>
                  <a:pt x="98822" y="142875"/>
                  <a:pt x="103188" y="142875"/>
                </a:cubicBezTo>
                <a:lnTo>
                  <a:pt x="119063" y="142875"/>
                </a:lnTo>
                <a:cubicBezTo>
                  <a:pt x="123428" y="142875"/>
                  <a:pt x="127000" y="146447"/>
                  <a:pt x="127000" y="150813"/>
                </a:cubicBezTo>
                <a:close/>
                <a:moveTo>
                  <a:pt x="119063" y="95250"/>
                </a:moveTo>
                <a:cubicBezTo>
                  <a:pt x="123428" y="95250"/>
                  <a:pt x="127000" y="98822"/>
                  <a:pt x="127000" y="103188"/>
                </a:cubicBezTo>
                <a:lnTo>
                  <a:pt x="127000" y="119063"/>
                </a:lnTo>
                <a:cubicBezTo>
                  <a:pt x="127000" y="123428"/>
                  <a:pt x="123428" y="127000"/>
                  <a:pt x="119063" y="127000"/>
                </a:cubicBezTo>
                <a:lnTo>
                  <a:pt x="103188" y="127000"/>
                </a:lnTo>
                <a:cubicBezTo>
                  <a:pt x="98822" y="127000"/>
                  <a:pt x="95250" y="123428"/>
                  <a:pt x="95250" y="119063"/>
                </a:cubicBezTo>
                <a:lnTo>
                  <a:pt x="95250" y="103188"/>
                </a:lnTo>
                <a:cubicBezTo>
                  <a:pt x="95250" y="98822"/>
                  <a:pt x="98822" y="95250"/>
                  <a:pt x="103188" y="95250"/>
                </a:cubicBezTo>
                <a:lnTo>
                  <a:pt x="119063" y="95250"/>
                </a:lnTo>
                <a:close/>
                <a:moveTo>
                  <a:pt x="63500" y="150813"/>
                </a:moveTo>
                <a:lnTo>
                  <a:pt x="63500" y="166688"/>
                </a:lnTo>
                <a:cubicBezTo>
                  <a:pt x="63500" y="171053"/>
                  <a:pt x="59928" y="174625"/>
                  <a:pt x="55563" y="174625"/>
                </a:cubicBezTo>
                <a:lnTo>
                  <a:pt x="39688" y="174625"/>
                </a:lnTo>
                <a:cubicBezTo>
                  <a:pt x="35322" y="174625"/>
                  <a:pt x="31750" y="171053"/>
                  <a:pt x="31750" y="166688"/>
                </a:cubicBezTo>
                <a:lnTo>
                  <a:pt x="31750" y="150813"/>
                </a:lnTo>
                <a:cubicBezTo>
                  <a:pt x="31750" y="146447"/>
                  <a:pt x="35322" y="142875"/>
                  <a:pt x="39688" y="142875"/>
                </a:cubicBezTo>
                <a:lnTo>
                  <a:pt x="55563" y="142875"/>
                </a:lnTo>
                <a:cubicBezTo>
                  <a:pt x="59928" y="142875"/>
                  <a:pt x="63500" y="146447"/>
                  <a:pt x="63500" y="150813"/>
                </a:cubicBezTo>
                <a:close/>
                <a:moveTo>
                  <a:pt x="55563" y="95250"/>
                </a:moveTo>
                <a:cubicBezTo>
                  <a:pt x="59928" y="95250"/>
                  <a:pt x="63500" y="98822"/>
                  <a:pt x="63500" y="103188"/>
                </a:cubicBezTo>
                <a:lnTo>
                  <a:pt x="63500" y="119063"/>
                </a:lnTo>
                <a:cubicBezTo>
                  <a:pt x="63500" y="123428"/>
                  <a:pt x="59928" y="127000"/>
                  <a:pt x="55563" y="127000"/>
                </a:cubicBezTo>
                <a:lnTo>
                  <a:pt x="39688" y="127000"/>
                </a:lnTo>
                <a:cubicBezTo>
                  <a:pt x="35322" y="127000"/>
                  <a:pt x="31750" y="123428"/>
                  <a:pt x="31750" y="119063"/>
                </a:cubicBezTo>
                <a:lnTo>
                  <a:pt x="31750" y="103188"/>
                </a:lnTo>
                <a:cubicBezTo>
                  <a:pt x="31750" y="98822"/>
                  <a:pt x="35322" y="95250"/>
                  <a:pt x="39688" y="95250"/>
                </a:cubicBezTo>
                <a:lnTo>
                  <a:pt x="55563" y="95250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5" name="Text 13"/>
          <p:cNvSpPr/>
          <p:nvPr/>
        </p:nvSpPr>
        <p:spPr>
          <a:xfrm>
            <a:off x="1193800" y="3860800"/>
            <a:ext cx="26543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도시별 분포</a:t>
            </a:r>
          </a:p>
        </p:txBody>
      </p:sp>
      <p:sp>
        <p:nvSpPr>
          <p:cNvPr id="16" name="Text 14"/>
          <p:cNvSpPr/>
          <p:nvPr/>
        </p:nvSpPr>
        <p:spPr>
          <a:xfrm>
            <a:off x="1193800" y="42164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32">
                <a:solidFill>
                  <a:srgbClr val="8FA7B3"/>
                </a:solidFill>
                <a:latin typeface="MiSans"/>
              </a:rPr>
              <a:t>1-2선 도시 비중 65.8%</a:t>
            </a:r>
          </a:p>
        </p:txBody>
      </p:sp>
      <p:sp>
        <p:nvSpPr>
          <p:cNvPr id="17" name="Shape 15"/>
          <p:cNvSpPr/>
          <p:nvPr/>
        </p:nvSpPr>
        <p:spPr>
          <a:xfrm>
            <a:off x="4411067" y="3886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4588867" y="4064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31750"/>
                </a:moveTo>
                <a:cubicBezTo>
                  <a:pt x="14238" y="31750"/>
                  <a:pt x="0" y="45988"/>
                  <a:pt x="0" y="63500"/>
                </a:cubicBezTo>
                <a:lnTo>
                  <a:pt x="0" y="190500"/>
                </a:lnTo>
                <a:cubicBezTo>
                  <a:pt x="0" y="208012"/>
                  <a:pt x="14238" y="222250"/>
                  <a:pt x="31750" y="222250"/>
                </a:cubicBezTo>
                <a:lnTo>
                  <a:pt x="222250" y="222250"/>
                </a:lnTo>
                <a:cubicBezTo>
                  <a:pt x="239762" y="222250"/>
                  <a:pt x="254000" y="208012"/>
                  <a:pt x="254000" y="190500"/>
                </a:cubicBezTo>
                <a:lnTo>
                  <a:pt x="254000" y="63500"/>
                </a:lnTo>
                <a:cubicBezTo>
                  <a:pt x="254000" y="45988"/>
                  <a:pt x="239762" y="31750"/>
                  <a:pt x="222250" y="31750"/>
                </a:cubicBezTo>
                <a:lnTo>
                  <a:pt x="31750" y="31750"/>
                </a:lnTo>
                <a:close/>
                <a:moveTo>
                  <a:pt x="127000" y="79375"/>
                </a:moveTo>
                <a:cubicBezTo>
                  <a:pt x="153285" y="79375"/>
                  <a:pt x="174625" y="100715"/>
                  <a:pt x="174625" y="127000"/>
                </a:cubicBezTo>
                <a:cubicBezTo>
                  <a:pt x="174625" y="153285"/>
                  <a:pt x="153285" y="174625"/>
                  <a:pt x="127000" y="174625"/>
                </a:cubicBezTo>
                <a:cubicBezTo>
                  <a:pt x="100715" y="174625"/>
                  <a:pt x="79375" y="153285"/>
                  <a:pt x="79375" y="127000"/>
                </a:cubicBezTo>
                <a:cubicBezTo>
                  <a:pt x="79375" y="100715"/>
                  <a:pt x="100715" y="79375"/>
                  <a:pt x="127000" y="79375"/>
                </a:cubicBezTo>
                <a:close/>
                <a:moveTo>
                  <a:pt x="222250" y="91281"/>
                </a:moveTo>
                <a:cubicBezTo>
                  <a:pt x="222250" y="93464"/>
                  <a:pt x="220464" y="95300"/>
                  <a:pt x="218281" y="95002"/>
                </a:cubicBezTo>
                <a:cubicBezTo>
                  <a:pt x="203895" y="93216"/>
                  <a:pt x="192534" y="81806"/>
                  <a:pt x="190748" y="67469"/>
                </a:cubicBezTo>
                <a:cubicBezTo>
                  <a:pt x="190500" y="65286"/>
                  <a:pt x="192286" y="63500"/>
                  <a:pt x="194469" y="63500"/>
                </a:cubicBezTo>
                <a:lnTo>
                  <a:pt x="218281" y="63500"/>
                </a:lnTo>
                <a:cubicBezTo>
                  <a:pt x="220464" y="63500"/>
                  <a:pt x="222250" y="65286"/>
                  <a:pt x="222250" y="67469"/>
                </a:cubicBezTo>
                <a:lnTo>
                  <a:pt x="222250" y="91281"/>
                </a:lnTo>
                <a:close/>
                <a:moveTo>
                  <a:pt x="31750" y="162719"/>
                </a:moveTo>
                <a:cubicBezTo>
                  <a:pt x="31750" y="160536"/>
                  <a:pt x="33536" y="158700"/>
                  <a:pt x="35719" y="158998"/>
                </a:cubicBezTo>
                <a:cubicBezTo>
                  <a:pt x="50105" y="160784"/>
                  <a:pt x="61466" y="172194"/>
                  <a:pt x="63252" y="186531"/>
                </a:cubicBezTo>
                <a:cubicBezTo>
                  <a:pt x="63500" y="188714"/>
                  <a:pt x="61714" y="190500"/>
                  <a:pt x="59531" y="190500"/>
                </a:cubicBezTo>
                <a:lnTo>
                  <a:pt x="35719" y="190500"/>
                </a:lnTo>
                <a:cubicBezTo>
                  <a:pt x="33536" y="190500"/>
                  <a:pt x="31750" y="188714"/>
                  <a:pt x="31750" y="186531"/>
                </a:cubicBezTo>
                <a:lnTo>
                  <a:pt x="31750" y="162719"/>
                </a:lnTo>
                <a:close/>
                <a:moveTo>
                  <a:pt x="35719" y="95002"/>
                </a:moveTo>
                <a:cubicBezTo>
                  <a:pt x="33536" y="95250"/>
                  <a:pt x="31750" y="93464"/>
                  <a:pt x="31750" y="91281"/>
                </a:cubicBezTo>
                <a:lnTo>
                  <a:pt x="31750" y="67469"/>
                </a:lnTo>
                <a:cubicBezTo>
                  <a:pt x="31750" y="65286"/>
                  <a:pt x="33536" y="63500"/>
                  <a:pt x="35719" y="63500"/>
                </a:cubicBezTo>
                <a:lnTo>
                  <a:pt x="59531" y="63500"/>
                </a:lnTo>
                <a:cubicBezTo>
                  <a:pt x="61714" y="63500"/>
                  <a:pt x="63550" y="65286"/>
                  <a:pt x="63252" y="67469"/>
                </a:cubicBezTo>
                <a:cubicBezTo>
                  <a:pt x="61466" y="81855"/>
                  <a:pt x="50056" y="93216"/>
                  <a:pt x="35719" y="95002"/>
                </a:cubicBezTo>
                <a:close/>
                <a:moveTo>
                  <a:pt x="218281" y="158998"/>
                </a:moveTo>
                <a:cubicBezTo>
                  <a:pt x="220464" y="158750"/>
                  <a:pt x="222250" y="160536"/>
                  <a:pt x="222250" y="162719"/>
                </a:cubicBezTo>
                <a:lnTo>
                  <a:pt x="222250" y="186531"/>
                </a:lnTo>
                <a:cubicBezTo>
                  <a:pt x="222250" y="188714"/>
                  <a:pt x="220464" y="190500"/>
                  <a:pt x="218281" y="190500"/>
                </a:cubicBezTo>
                <a:lnTo>
                  <a:pt x="194469" y="190500"/>
                </a:lnTo>
                <a:cubicBezTo>
                  <a:pt x="192286" y="190500"/>
                  <a:pt x="190450" y="188714"/>
                  <a:pt x="190748" y="186531"/>
                </a:cubicBezTo>
                <a:cubicBezTo>
                  <a:pt x="192534" y="172145"/>
                  <a:pt x="203944" y="160784"/>
                  <a:pt x="218281" y="158998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5223867" y="3860800"/>
            <a:ext cx="28702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소득 수준</a:t>
            </a:r>
          </a:p>
        </p:txBody>
      </p:sp>
      <p:sp>
        <p:nvSpPr>
          <p:cNvPr id="20" name="Text 18"/>
          <p:cNvSpPr/>
          <p:nvPr/>
        </p:nvSpPr>
        <p:spPr>
          <a:xfrm>
            <a:off x="5224145" y="4216400"/>
            <a:ext cx="266573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32">
                <a:solidFill>
                  <a:srgbClr val="8FA7B3"/>
                </a:solidFill>
                <a:latin typeface="MiSans"/>
              </a:rPr>
              <a:t>월 수입 5,000+ 비중 65.8%</a:t>
            </a:r>
          </a:p>
        </p:txBody>
      </p:sp>
      <p:sp>
        <p:nvSpPr>
          <p:cNvPr id="21" name="Shape 19"/>
          <p:cNvSpPr/>
          <p:nvPr/>
        </p:nvSpPr>
        <p:spPr>
          <a:xfrm>
            <a:off x="381000" y="485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22" name="Shape 20"/>
          <p:cNvSpPr/>
          <p:nvPr/>
        </p:nvSpPr>
        <p:spPr>
          <a:xfrm>
            <a:off x="558800" y="50292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9559" y="43210"/>
                </a:moveTo>
                <a:lnTo>
                  <a:pt x="127000" y="53479"/>
                </a:lnTo>
                <a:lnTo>
                  <a:pt x="134441" y="43210"/>
                </a:lnTo>
                <a:cubicBezTo>
                  <a:pt x="146844" y="26045"/>
                  <a:pt x="166787" y="15875"/>
                  <a:pt x="187970" y="15875"/>
                </a:cubicBezTo>
                <a:cubicBezTo>
                  <a:pt x="224433" y="15875"/>
                  <a:pt x="254000" y="45442"/>
                  <a:pt x="254000" y="81905"/>
                </a:cubicBezTo>
                <a:lnTo>
                  <a:pt x="254000" y="83195"/>
                </a:lnTo>
                <a:cubicBezTo>
                  <a:pt x="254000" y="138857"/>
                  <a:pt x="184596" y="203498"/>
                  <a:pt x="148382" y="231130"/>
                </a:cubicBezTo>
                <a:cubicBezTo>
                  <a:pt x="142230" y="235793"/>
                  <a:pt x="134689" y="238125"/>
                  <a:pt x="127000" y="238125"/>
                </a:cubicBezTo>
                <a:cubicBezTo>
                  <a:pt x="119311" y="238125"/>
                  <a:pt x="111720" y="235843"/>
                  <a:pt x="105618" y="231130"/>
                </a:cubicBezTo>
                <a:cubicBezTo>
                  <a:pt x="69404" y="203498"/>
                  <a:pt x="0" y="138857"/>
                  <a:pt x="0" y="83195"/>
                </a:cubicBezTo>
                <a:lnTo>
                  <a:pt x="0" y="81905"/>
                </a:lnTo>
                <a:cubicBezTo>
                  <a:pt x="0" y="45442"/>
                  <a:pt x="29567" y="15875"/>
                  <a:pt x="66030" y="15875"/>
                </a:cubicBezTo>
                <a:cubicBezTo>
                  <a:pt x="87213" y="15875"/>
                  <a:pt x="107156" y="26045"/>
                  <a:pt x="119559" y="43210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23" name="Text 21"/>
          <p:cNvSpPr/>
          <p:nvPr/>
        </p:nvSpPr>
        <p:spPr>
          <a:xfrm>
            <a:off x="1193800" y="4826000"/>
            <a:ext cx="30734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소비 특성</a:t>
            </a:r>
          </a:p>
        </p:txBody>
      </p:sp>
      <p:sp>
        <p:nvSpPr>
          <p:cNvPr id="24" name="Text 22"/>
          <p:cNvSpPr/>
          <p:nvPr/>
        </p:nvSpPr>
        <p:spPr>
          <a:xfrm>
            <a:off x="1193800" y="51816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32">
                <a:solidFill>
                  <a:srgbClr val="8FA7B3"/>
                </a:solidFill>
                <a:latin typeface="MiSans"/>
              </a:rPr>
              <a:t>연간 소비 1,000위안 이상 비중 84.6%</a:t>
            </a:r>
          </a:p>
        </p:txBody>
      </p:sp>
      <p:sp>
        <p:nvSpPr>
          <p:cNvPr id="25" name="Shape 23"/>
          <p:cNvSpPr/>
          <p:nvPr/>
        </p:nvSpPr>
        <p:spPr>
          <a:xfrm>
            <a:off x="4411067" y="485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26" name="Shape 24"/>
          <p:cNvSpPr/>
          <p:nvPr/>
        </p:nvSpPr>
        <p:spPr>
          <a:xfrm>
            <a:off x="4620617" y="50292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7938" y="31750"/>
                </a:moveTo>
                <a:cubicBezTo>
                  <a:pt x="7938" y="14238"/>
                  <a:pt x="22175" y="0"/>
                  <a:pt x="39688" y="0"/>
                </a:cubicBezTo>
                <a:lnTo>
                  <a:pt x="150813" y="0"/>
                </a:lnTo>
                <a:cubicBezTo>
                  <a:pt x="168325" y="0"/>
                  <a:pt x="182563" y="14238"/>
                  <a:pt x="182563" y="31750"/>
                </a:cubicBezTo>
                <a:lnTo>
                  <a:pt x="182563" y="222250"/>
                </a:lnTo>
                <a:cubicBezTo>
                  <a:pt x="182563" y="239762"/>
                  <a:pt x="168325" y="254000"/>
                  <a:pt x="150813" y="254000"/>
                </a:cubicBezTo>
                <a:lnTo>
                  <a:pt x="39688" y="254000"/>
                </a:lnTo>
                <a:cubicBezTo>
                  <a:pt x="22175" y="254000"/>
                  <a:pt x="7938" y="239762"/>
                  <a:pt x="7938" y="222250"/>
                </a:cubicBezTo>
                <a:lnTo>
                  <a:pt x="7938" y="31750"/>
                </a:lnTo>
                <a:close/>
                <a:moveTo>
                  <a:pt x="39688" y="31750"/>
                </a:moveTo>
                <a:lnTo>
                  <a:pt x="39688" y="182563"/>
                </a:lnTo>
                <a:lnTo>
                  <a:pt x="150813" y="182563"/>
                </a:lnTo>
                <a:lnTo>
                  <a:pt x="150813" y="31750"/>
                </a:lnTo>
                <a:lnTo>
                  <a:pt x="39688" y="31750"/>
                </a:lnTo>
                <a:close/>
                <a:moveTo>
                  <a:pt x="95250" y="234156"/>
                </a:moveTo>
                <a:cubicBezTo>
                  <a:pt x="104031" y="234156"/>
                  <a:pt x="111125" y="227062"/>
                  <a:pt x="111125" y="218281"/>
                </a:cubicBezTo>
                <a:cubicBezTo>
                  <a:pt x="111125" y="209500"/>
                  <a:pt x="104031" y="202406"/>
                  <a:pt x="95250" y="202406"/>
                </a:cubicBezTo>
                <a:cubicBezTo>
                  <a:pt x="86469" y="202406"/>
                  <a:pt x="79375" y="209500"/>
                  <a:pt x="79375" y="218281"/>
                </a:cubicBezTo>
                <a:cubicBezTo>
                  <a:pt x="79375" y="227062"/>
                  <a:pt x="86469" y="234156"/>
                  <a:pt x="95250" y="234156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27" name="Text 25"/>
          <p:cNvSpPr/>
          <p:nvPr/>
        </p:nvSpPr>
        <p:spPr>
          <a:xfrm>
            <a:off x="5223867" y="4826000"/>
            <a:ext cx="24511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학습 방식</a:t>
            </a:r>
          </a:p>
        </p:txBody>
      </p:sp>
      <p:sp>
        <p:nvSpPr>
          <p:cNvPr id="28" name="Text 26"/>
          <p:cNvSpPr/>
          <p:nvPr/>
        </p:nvSpPr>
        <p:spPr>
          <a:xfrm>
            <a:off x="5224145" y="5181600"/>
            <a:ext cx="263144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332">
                <a:solidFill>
                  <a:srgbClr val="8FA7B3"/>
                </a:solidFill>
                <a:latin typeface="MiSans"/>
              </a:rPr>
              <a:t>온라인 강좌 비중 62.4%</a:t>
            </a:r>
          </a:p>
        </p:txBody>
      </p:sp>
      <p:pic>
        <p:nvPicPr>
          <p:cNvPr id="29" name="Image 0" descr="https://kimi-img.moonshot.cn/pub/slides/okc/ocov3wzi5qah2/yoga_user_persona.png"/>
          <p:cNvPicPr>
            <a:picLocks noChangeAspect="1"/>
          </p:cNvPicPr>
          <p:nvPr/>
        </p:nvPicPr>
        <p:blipFill>
          <a:blip r:embed="rId1"/>
          <a:srcRect l="29264" r="29264"/>
          <a:stretch>
            <a:fillRect/>
          </a:stretch>
        </p:blipFill>
        <p:spPr>
          <a:xfrm>
            <a:off x="8542834" y="381000"/>
            <a:ext cx="4076700" cy="6553200"/>
          </a:xfrm>
          <a:prstGeom prst="roundRect">
            <a:avLst>
              <a:gd name="adj" fmla="val 4984"/>
            </a:avLst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381000"/>
            <a:ext cx="11610975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904">
                <a:solidFill>
                  <a:srgbClr val="A8B5A0"/>
                </a:solidFill>
                <a:latin typeface="Sorts Mill Goudy"/>
              </a:rPr>
              <a:t>주요 경쟁사 현황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9906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6858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Shape 5"/>
          <p:cNvSpPr/>
          <p:nvPr/>
        </p:nvSpPr>
        <p:spPr>
          <a:xfrm>
            <a:off x="920750" y="19050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86333" y="51911"/>
                </a:moveTo>
                <a:cubicBezTo>
                  <a:pt x="191810" y="47565"/>
                  <a:pt x="195263" y="40838"/>
                  <a:pt x="195263" y="33338"/>
                </a:cubicBezTo>
                <a:cubicBezTo>
                  <a:pt x="195263" y="20181"/>
                  <a:pt x="184606" y="9525"/>
                  <a:pt x="171450" y="9525"/>
                </a:cubicBezTo>
                <a:cubicBezTo>
                  <a:pt x="158294" y="9525"/>
                  <a:pt x="147638" y="20181"/>
                  <a:pt x="147638" y="33338"/>
                </a:cubicBezTo>
                <a:cubicBezTo>
                  <a:pt x="147638" y="40838"/>
                  <a:pt x="151150" y="47565"/>
                  <a:pt x="156567" y="51911"/>
                </a:cubicBezTo>
                <a:lnTo>
                  <a:pt x="115848" y="115967"/>
                </a:lnTo>
                <a:cubicBezTo>
                  <a:pt x="109895" y="125313"/>
                  <a:pt x="97215" y="127635"/>
                  <a:pt x="88344" y="120968"/>
                </a:cubicBezTo>
                <a:lnTo>
                  <a:pt x="52923" y="94476"/>
                </a:lnTo>
                <a:cubicBezTo>
                  <a:pt x="55602" y="90666"/>
                  <a:pt x="57150" y="85963"/>
                  <a:pt x="57150" y="80962"/>
                </a:cubicBezTo>
                <a:cubicBezTo>
                  <a:pt x="57150" y="67806"/>
                  <a:pt x="46494" y="57150"/>
                  <a:pt x="33338" y="57150"/>
                </a:cubicBezTo>
                <a:cubicBezTo>
                  <a:pt x="20181" y="57150"/>
                  <a:pt x="9525" y="67806"/>
                  <a:pt x="9525" y="80962"/>
                </a:cubicBezTo>
                <a:cubicBezTo>
                  <a:pt x="9525" y="93940"/>
                  <a:pt x="19943" y="104537"/>
                  <a:pt x="32861" y="104775"/>
                </a:cubicBezTo>
                <a:lnTo>
                  <a:pt x="52268" y="234255"/>
                </a:lnTo>
                <a:cubicBezTo>
                  <a:pt x="55066" y="252889"/>
                  <a:pt x="71080" y="266700"/>
                  <a:pt x="89952" y="266700"/>
                </a:cubicBezTo>
                <a:lnTo>
                  <a:pt x="252948" y="266700"/>
                </a:lnTo>
                <a:cubicBezTo>
                  <a:pt x="271820" y="266700"/>
                  <a:pt x="287834" y="252889"/>
                  <a:pt x="290632" y="234255"/>
                </a:cubicBezTo>
                <a:lnTo>
                  <a:pt x="310039" y="104775"/>
                </a:lnTo>
                <a:cubicBezTo>
                  <a:pt x="322957" y="104537"/>
                  <a:pt x="333375" y="93940"/>
                  <a:pt x="333375" y="80962"/>
                </a:cubicBezTo>
                <a:cubicBezTo>
                  <a:pt x="333375" y="67806"/>
                  <a:pt x="322719" y="57150"/>
                  <a:pt x="309563" y="57150"/>
                </a:cubicBezTo>
                <a:cubicBezTo>
                  <a:pt x="296406" y="57150"/>
                  <a:pt x="285750" y="67806"/>
                  <a:pt x="285750" y="80962"/>
                </a:cubicBezTo>
                <a:cubicBezTo>
                  <a:pt x="285750" y="85963"/>
                  <a:pt x="287298" y="90666"/>
                  <a:pt x="289977" y="94476"/>
                </a:cubicBezTo>
                <a:lnTo>
                  <a:pt x="254615" y="121027"/>
                </a:lnTo>
                <a:cubicBezTo>
                  <a:pt x="245745" y="127695"/>
                  <a:pt x="233065" y="125373"/>
                  <a:pt x="227112" y="116026"/>
                </a:cubicBezTo>
                <a:lnTo>
                  <a:pt x="186333" y="51911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1701800" y="1854200"/>
            <a:ext cx="12446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39">
                <a:solidFill>
                  <a:srgbClr val="A8B5A0"/>
                </a:solidFill>
                <a:latin typeface="MiSans"/>
              </a:rPr>
              <a:t>Keep</a:t>
            </a:r>
          </a:p>
        </p:txBody>
      </p:sp>
      <p:sp>
        <p:nvSpPr>
          <p:cNvPr id="9" name="Text 7"/>
          <p:cNvSpPr/>
          <p:nvPr/>
        </p:nvSpPr>
        <p:spPr>
          <a:xfrm>
            <a:off x="685800" y="2794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80">
                <a:solidFill>
                  <a:srgbClr val="8FA7B3"/>
                </a:solidFill>
                <a:latin typeface="MiSans"/>
              </a:rPr>
              <a:t>월간 활성 사용자</a:t>
            </a:r>
          </a:p>
        </p:txBody>
      </p:sp>
      <p:sp>
        <p:nvSpPr>
          <p:cNvPr id="10" name="Text 8"/>
          <p:cNvSpPr/>
          <p:nvPr/>
        </p:nvSpPr>
        <p:spPr>
          <a:xfrm>
            <a:off x="3098165" y="2768600"/>
            <a:ext cx="90678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1958만</a:t>
            </a:r>
          </a:p>
        </p:txBody>
      </p:sp>
      <p:sp>
        <p:nvSpPr>
          <p:cNvPr id="11" name="Text 9"/>
          <p:cNvSpPr/>
          <p:nvPr/>
        </p:nvSpPr>
        <p:spPr>
          <a:xfrm>
            <a:off x="685800" y="3302000"/>
            <a:ext cx="151003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80">
                <a:solidFill>
                  <a:srgbClr val="8FA7B3"/>
                </a:solidFill>
                <a:latin typeface="MiSans"/>
              </a:rPr>
              <a:t>시장 점유율</a:t>
            </a:r>
          </a:p>
        </p:txBody>
      </p:sp>
      <p:sp>
        <p:nvSpPr>
          <p:cNvPr id="12" name="Text 10"/>
          <p:cNvSpPr/>
          <p:nvPr/>
        </p:nvSpPr>
        <p:spPr>
          <a:xfrm>
            <a:off x="3105150" y="3276600"/>
            <a:ext cx="89598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23.5%</a:t>
            </a:r>
          </a:p>
        </p:txBody>
      </p:sp>
      <p:sp>
        <p:nvSpPr>
          <p:cNvPr id="13" name="Text 11"/>
          <p:cNvSpPr/>
          <p:nvPr/>
        </p:nvSpPr>
        <p:spPr>
          <a:xfrm>
            <a:off x="685800" y="3810000"/>
            <a:ext cx="1461135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80">
                <a:solidFill>
                  <a:srgbClr val="8FA7B3"/>
                </a:solidFill>
                <a:latin typeface="MiSans"/>
              </a:rPr>
              <a:t>구독 회원</a:t>
            </a:r>
          </a:p>
        </p:txBody>
      </p:sp>
      <p:sp>
        <p:nvSpPr>
          <p:cNvPr id="14" name="Text 12"/>
          <p:cNvSpPr/>
          <p:nvPr/>
        </p:nvSpPr>
        <p:spPr>
          <a:xfrm>
            <a:off x="3095625" y="3784600"/>
            <a:ext cx="89662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362만</a:t>
            </a:r>
          </a:p>
        </p:txBody>
      </p:sp>
      <p:sp>
        <p:nvSpPr>
          <p:cNvPr id="16" name="Shape 14"/>
          <p:cNvSpPr/>
          <p:nvPr/>
        </p:nvSpPr>
        <p:spPr>
          <a:xfrm>
            <a:off x="45974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  <p:txBody>
          <a:bodyPr/>
          <a:p/>
        </p:txBody>
      </p:sp>
      <p:sp>
        <p:nvSpPr>
          <p:cNvPr id="17" name="Shape 15"/>
          <p:cNvSpPr/>
          <p:nvPr/>
        </p:nvSpPr>
        <p:spPr>
          <a:xfrm>
            <a:off x="49022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5156200" y="1905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5918200" y="1854200"/>
            <a:ext cx="17272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39">
                <a:solidFill>
                  <a:srgbClr val="A8B5A0"/>
                </a:solidFill>
                <a:latin typeface="MiSans"/>
              </a:rPr>
              <a:t>데일리 요가</a:t>
            </a:r>
          </a:p>
        </p:txBody>
      </p:sp>
      <p:sp>
        <p:nvSpPr>
          <p:cNvPr id="20" name="Text 18"/>
          <p:cNvSpPr/>
          <p:nvPr/>
        </p:nvSpPr>
        <p:spPr>
          <a:xfrm>
            <a:off x="4902200" y="2794000"/>
            <a:ext cx="1603375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80">
                <a:solidFill>
                  <a:srgbClr val="8FA7B3"/>
                </a:solidFill>
                <a:latin typeface="MiSans"/>
              </a:rPr>
              <a:t>사용자 추천 지수</a:t>
            </a:r>
          </a:p>
        </p:txBody>
      </p:sp>
      <p:sp>
        <p:nvSpPr>
          <p:cNvPr id="21" name="Text 19"/>
          <p:cNvSpPr/>
          <p:nvPr/>
        </p:nvSpPr>
        <p:spPr>
          <a:xfrm>
            <a:off x="7192645" y="27686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74.5%</a:t>
            </a:r>
          </a:p>
        </p:txBody>
      </p:sp>
      <p:sp>
        <p:nvSpPr>
          <p:cNvPr id="22" name="Text 20"/>
          <p:cNvSpPr/>
          <p:nvPr/>
        </p:nvSpPr>
        <p:spPr>
          <a:xfrm>
            <a:off x="4902200" y="3302000"/>
            <a:ext cx="160274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80">
                <a:solidFill>
                  <a:srgbClr val="8FA7B3"/>
                </a:solidFill>
                <a:latin typeface="MiSans"/>
              </a:rPr>
              <a:t>온라인 강좌 비중</a:t>
            </a:r>
          </a:p>
        </p:txBody>
      </p:sp>
      <p:sp>
        <p:nvSpPr>
          <p:cNvPr id="23" name="Text 21"/>
          <p:cNvSpPr/>
          <p:nvPr/>
        </p:nvSpPr>
        <p:spPr>
          <a:xfrm>
            <a:off x="7204710" y="3276600"/>
            <a:ext cx="10160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31.1%</a:t>
            </a:r>
          </a:p>
        </p:txBody>
      </p:sp>
      <p:sp>
        <p:nvSpPr>
          <p:cNvPr id="24" name="Text 22"/>
          <p:cNvSpPr/>
          <p:nvPr/>
        </p:nvSpPr>
        <p:spPr>
          <a:xfrm>
            <a:off x="4902200" y="3810000"/>
            <a:ext cx="160274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80">
                <a:solidFill>
                  <a:srgbClr val="8FA7B3"/>
                </a:solidFill>
                <a:latin typeface="MiSans"/>
              </a:rPr>
              <a:t>전문성</a:t>
            </a:r>
          </a:p>
        </p:txBody>
      </p:sp>
      <p:sp>
        <p:nvSpPr>
          <p:cNvPr id="25" name="Text 23"/>
          <p:cNvSpPr/>
          <p:nvPr/>
        </p:nvSpPr>
        <p:spPr>
          <a:xfrm>
            <a:off x="7216775" y="3784600"/>
            <a:ext cx="102362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수직 분야</a:t>
            </a:r>
          </a:p>
        </p:txBody>
      </p:sp>
      <p:sp>
        <p:nvSpPr>
          <p:cNvPr id="27" name="Shape 25"/>
          <p:cNvSpPr/>
          <p:nvPr/>
        </p:nvSpPr>
        <p:spPr>
          <a:xfrm>
            <a:off x="88138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8FA7B3">
              <a:alpha val="10196"/>
            </a:srgbClr>
          </a:solidFill>
        </p:spPr>
        <p:txBody>
          <a:bodyPr/>
          <a:p/>
        </p:txBody>
      </p:sp>
      <p:sp>
        <p:nvSpPr>
          <p:cNvPr id="28" name="Shape 26"/>
          <p:cNvSpPr/>
          <p:nvPr/>
        </p:nvSpPr>
        <p:spPr>
          <a:xfrm>
            <a:off x="91186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29" name="Shape 27"/>
          <p:cNvSpPr/>
          <p:nvPr/>
        </p:nvSpPr>
        <p:spPr>
          <a:xfrm>
            <a:off x="9372600" y="1905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69473" y="20122"/>
                </a:moveTo>
                <a:cubicBezTo>
                  <a:pt x="72152" y="16490"/>
                  <a:pt x="76438" y="14287"/>
                  <a:pt x="80962" y="14287"/>
                </a:cubicBezTo>
                <a:lnTo>
                  <a:pt x="223838" y="14287"/>
                </a:lnTo>
                <a:cubicBezTo>
                  <a:pt x="228362" y="14287"/>
                  <a:pt x="232648" y="16431"/>
                  <a:pt x="235327" y="20122"/>
                </a:cubicBezTo>
                <a:lnTo>
                  <a:pt x="302002" y="110609"/>
                </a:lnTo>
                <a:cubicBezTo>
                  <a:pt x="306050" y="116086"/>
                  <a:pt x="305633" y="123646"/>
                  <a:pt x="301109" y="128707"/>
                </a:cubicBezTo>
                <a:lnTo>
                  <a:pt x="162997" y="281107"/>
                </a:lnTo>
                <a:cubicBezTo>
                  <a:pt x="160318" y="284083"/>
                  <a:pt x="156448" y="285810"/>
                  <a:pt x="152400" y="285810"/>
                </a:cubicBezTo>
                <a:cubicBezTo>
                  <a:pt x="148352" y="285810"/>
                  <a:pt x="144542" y="284083"/>
                  <a:pt x="141803" y="281107"/>
                </a:cubicBezTo>
                <a:lnTo>
                  <a:pt x="3691" y="128707"/>
                </a:lnTo>
                <a:cubicBezTo>
                  <a:pt x="-893" y="123646"/>
                  <a:pt x="-1250" y="116086"/>
                  <a:pt x="2798" y="110609"/>
                </a:cubicBezTo>
                <a:lnTo>
                  <a:pt x="69473" y="20122"/>
                </a:lnTo>
                <a:close/>
                <a:moveTo>
                  <a:pt x="92393" y="43815"/>
                </a:moveTo>
                <a:cubicBezTo>
                  <a:pt x="90428" y="45303"/>
                  <a:pt x="89892" y="47982"/>
                  <a:pt x="91142" y="50066"/>
                </a:cubicBezTo>
                <a:lnTo>
                  <a:pt x="125313" y="107037"/>
                </a:lnTo>
                <a:lnTo>
                  <a:pt x="37683" y="114300"/>
                </a:lnTo>
                <a:cubicBezTo>
                  <a:pt x="35243" y="114479"/>
                  <a:pt x="33338" y="116562"/>
                  <a:pt x="33338" y="119062"/>
                </a:cubicBezTo>
                <a:cubicBezTo>
                  <a:pt x="33338" y="121563"/>
                  <a:pt x="35243" y="123587"/>
                  <a:pt x="37683" y="123825"/>
                </a:cubicBezTo>
                <a:lnTo>
                  <a:pt x="151983" y="133350"/>
                </a:lnTo>
                <a:cubicBezTo>
                  <a:pt x="152221" y="133350"/>
                  <a:pt x="152519" y="133350"/>
                  <a:pt x="152757" y="133350"/>
                </a:cubicBezTo>
                <a:lnTo>
                  <a:pt x="267057" y="123825"/>
                </a:lnTo>
                <a:cubicBezTo>
                  <a:pt x="269498" y="123646"/>
                  <a:pt x="271403" y="121563"/>
                  <a:pt x="271403" y="119062"/>
                </a:cubicBezTo>
                <a:cubicBezTo>
                  <a:pt x="271403" y="116562"/>
                  <a:pt x="269498" y="114538"/>
                  <a:pt x="267057" y="114300"/>
                </a:cubicBezTo>
                <a:lnTo>
                  <a:pt x="179427" y="106978"/>
                </a:lnTo>
                <a:lnTo>
                  <a:pt x="213598" y="50066"/>
                </a:lnTo>
                <a:cubicBezTo>
                  <a:pt x="214848" y="47982"/>
                  <a:pt x="214313" y="45244"/>
                  <a:pt x="212348" y="43815"/>
                </a:cubicBezTo>
                <a:cubicBezTo>
                  <a:pt x="210383" y="42386"/>
                  <a:pt x="207645" y="42624"/>
                  <a:pt x="205978" y="44410"/>
                </a:cubicBezTo>
                <a:lnTo>
                  <a:pt x="152400" y="102513"/>
                </a:lnTo>
                <a:lnTo>
                  <a:pt x="98762" y="44410"/>
                </a:lnTo>
                <a:cubicBezTo>
                  <a:pt x="97095" y="42624"/>
                  <a:pt x="94357" y="42386"/>
                  <a:pt x="92393" y="43815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p/>
        </p:txBody>
      </p:sp>
      <p:sp>
        <p:nvSpPr>
          <p:cNvPr id="30" name="Text 28"/>
          <p:cNvSpPr/>
          <p:nvPr/>
        </p:nvSpPr>
        <p:spPr>
          <a:xfrm>
            <a:off x="10134600" y="1854200"/>
            <a:ext cx="19939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2039">
                <a:solidFill>
                  <a:srgbClr val="A8B5A0"/>
                </a:solidFill>
                <a:latin typeface="MiSans"/>
              </a:rPr>
              <a:t>Lululemon</a:t>
            </a:r>
          </a:p>
        </p:txBody>
      </p:sp>
      <p:sp>
        <p:nvSpPr>
          <p:cNvPr id="31" name="Text 29"/>
          <p:cNvSpPr/>
          <p:nvPr/>
        </p:nvSpPr>
        <p:spPr>
          <a:xfrm>
            <a:off x="9118600" y="2794000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80">
                <a:solidFill>
                  <a:srgbClr val="8FA7B3"/>
                </a:solidFill>
                <a:latin typeface="MiSans"/>
              </a:rPr>
              <a:t>브랜드 포지셔닝</a:t>
            </a:r>
          </a:p>
        </p:txBody>
      </p:sp>
      <p:sp>
        <p:nvSpPr>
          <p:cNvPr id="32" name="Text 30"/>
          <p:cNvSpPr/>
          <p:nvPr/>
        </p:nvSpPr>
        <p:spPr>
          <a:xfrm>
            <a:off x="11404600" y="2768600"/>
            <a:ext cx="10166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하이엔드 패션</a:t>
            </a:r>
          </a:p>
        </p:txBody>
      </p:sp>
      <p:sp>
        <p:nvSpPr>
          <p:cNvPr id="33" name="Text 31"/>
          <p:cNvSpPr/>
          <p:nvPr/>
        </p:nvSpPr>
        <p:spPr>
          <a:xfrm>
            <a:off x="9118600" y="3302000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80">
                <a:solidFill>
                  <a:srgbClr val="8FA7B3"/>
                </a:solidFill>
                <a:latin typeface="MiSans"/>
              </a:rPr>
              <a:t>제품 가격 책정</a:t>
            </a:r>
          </a:p>
        </p:txBody>
      </p:sp>
      <p:sp>
        <p:nvSpPr>
          <p:cNvPr id="34" name="Text 32"/>
          <p:cNvSpPr/>
          <p:nvPr/>
        </p:nvSpPr>
        <p:spPr>
          <a:xfrm>
            <a:off x="11424920" y="3276600"/>
            <a:ext cx="100584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92달러</a:t>
            </a:r>
          </a:p>
        </p:txBody>
      </p:sp>
      <p:sp>
        <p:nvSpPr>
          <p:cNvPr id="35" name="Text 33"/>
          <p:cNvSpPr/>
          <p:nvPr/>
        </p:nvSpPr>
        <p:spPr>
          <a:xfrm>
            <a:off x="9118600" y="3810000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80">
                <a:solidFill>
                  <a:srgbClr val="8FA7B3"/>
                </a:solidFill>
                <a:latin typeface="MiSans"/>
              </a:rPr>
              <a:t>마케팅 모델</a:t>
            </a:r>
          </a:p>
        </p:txBody>
      </p:sp>
      <p:sp>
        <p:nvSpPr>
          <p:cNvPr id="36" name="Text 34"/>
          <p:cNvSpPr/>
          <p:nvPr/>
        </p:nvSpPr>
        <p:spPr>
          <a:xfrm>
            <a:off x="11428730" y="3784600"/>
            <a:ext cx="99187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530">
                <a:solidFill>
                  <a:srgbClr val="A8B5A0"/>
                </a:solidFill>
                <a:latin typeface="MiSans"/>
              </a:rPr>
              <a:t>커뮤니티 경험</a:t>
            </a:r>
          </a:p>
        </p:txBody>
      </p:sp>
      <p:sp>
        <p:nvSpPr>
          <p:cNvPr id="38" name="Shape 36"/>
          <p:cNvSpPr/>
          <p:nvPr/>
        </p:nvSpPr>
        <p:spPr>
          <a:xfrm>
            <a:off x="381000" y="6223000"/>
            <a:ext cx="12242800" cy="711200"/>
          </a:xfrm>
          <a:custGeom>
            <a:avLst/>
            <a:gdLst/>
            <a:ahLst/>
            <a:cxnLst/>
            <a:rect l="l" t="t" r="r" b="b"/>
            <a:pathLst>
              <a:path w="12242800" h="711200">
                <a:moveTo>
                  <a:pt x="152403" y="0"/>
                </a:moveTo>
                <a:lnTo>
                  <a:pt x="12090397" y="0"/>
                </a:lnTo>
                <a:cubicBezTo>
                  <a:pt x="12174567" y="0"/>
                  <a:pt x="12242800" y="68233"/>
                  <a:pt x="12242800" y="152403"/>
                </a:cubicBezTo>
                <a:lnTo>
                  <a:pt x="12242800" y="558797"/>
                </a:lnTo>
                <a:cubicBezTo>
                  <a:pt x="12242800" y="642967"/>
                  <a:pt x="12174567" y="711200"/>
                  <a:pt x="12090397" y="711200"/>
                </a:cubicBezTo>
                <a:lnTo>
                  <a:pt x="152403" y="711200"/>
                </a:lnTo>
                <a:cubicBezTo>
                  <a:pt x="68290" y="711200"/>
                  <a:pt x="0" y="642910"/>
                  <a:pt x="0" y="558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A8B5A0">
              <a:alpha val="14902"/>
            </a:srgbClr>
          </a:solidFill>
        </p:spPr>
        <p:txBody>
          <a:bodyPr/>
          <a:p/>
        </p:txBody>
      </p:sp>
      <p:sp>
        <p:nvSpPr>
          <p:cNvPr id="39" name="Shape 37"/>
          <p:cNvSpPr/>
          <p:nvPr/>
        </p:nvSpPr>
        <p:spPr>
          <a:xfrm>
            <a:off x="647700" y="64516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40" name="Text 38"/>
          <p:cNvSpPr/>
          <p:nvPr/>
        </p:nvSpPr>
        <p:spPr>
          <a:xfrm>
            <a:off x="1054100" y="6426200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80">
                <a:solidFill>
                  <a:srgbClr val="8FA7B3"/>
                </a:solidFill>
                <a:latin typeface="MiSans"/>
              </a:rPr>
              <a:t>시장 인사이트</a:t>
            </a:r>
          </a:p>
        </p:txBody>
      </p:sp>
      <p:sp>
        <p:nvSpPr>
          <p:cNvPr id="41" name="Text 39"/>
          <p:cNvSpPr/>
          <p:nvPr/>
        </p:nvSpPr>
        <p:spPr>
          <a:xfrm>
            <a:off x="5279153" y="6451600"/>
            <a:ext cx="7141844" cy="25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시장 집중도가 높으며, 상위 5대 플랫폼이 39.9%의 시장 점유율을 차지하고 있으며, 수직화와 종합화가 공존하고 있습니다.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193800"/>
            <a:ext cx="62230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3038">
                <a:solidFill>
                  <a:srgbClr val="A8B5A0"/>
                </a:solidFill>
                <a:latin typeface="Sorts Mill Goudy"/>
              </a:rPr>
              <a:t>신흥 유파와 비즈니스 모델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18034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231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542925" y="24892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84187" y="112861"/>
                </a:moveTo>
                <a:cubicBezTo>
                  <a:pt x="101203" y="122138"/>
                  <a:pt x="116185" y="134739"/>
                  <a:pt x="128240" y="149820"/>
                </a:cubicBezTo>
                <a:cubicBezTo>
                  <a:pt x="133747" y="156716"/>
                  <a:pt x="138658" y="164157"/>
                  <a:pt x="142825" y="172045"/>
                </a:cubicBezTo>
                <a:cubicBezTo>
                  <a:pt x="147042" y="164157"/>
                  <a:pt x="151904" y="156766"/>
                  <a:pt x="157411" y="149820"/>
                </a:cubicBezTo>
                <a:cubicBezTo>
                  <a:pt x="169466" y="134689"/>
                  <a:pt x="184448" y="122089"/>
                  <a:pt x="201464" y="112861"/>
                </a:cubicBezTo>
                <a:cubicBezTo>
                  <a:pt x="222151" y="101600"/>
                  <a:pt x="245814" y="95250"/>
                  <a:pt x="270768" y="95250"/>
                </a:cubicBezTo>
                <a:lnTo>
                  <a:pt x="275679" y="95250"/>
                </a:lnTo>
                <a:cubicBezTo>
                  <a:pt x="281186" y="95250"/>
                  <a:pt x="285651" y="99715"/>
                  <a:pt x="285651" y="105221"/>
                </a:cubicBezTo>
                <a:cubicBezTo>
                  <a:pt x="285651" y="178643"/>
                  <a:pt x="226169" y="238125"/>
                  <a:pt x="152747" y="238125"/>
                </a:cubicBezTo>
                <a:lnTo>
                  <a:pt x="132804" y="238125"/>
                </a:lnTo>
                <a:cubicBezTo>
                  <a:pt x="59482" y="238125"/>
                  <a:pt x="0" y="178643"/>
                  <a:pt x="0" y="105221"/>
                </a:cubicBezTo>
                <a:cubicBezTo>
                  <a:pt x="0" y="99715"/>
                  <a:pt x="4465" y="95250"/>
                  <a:pt x="9971" y="95250"/>
                </a:cubicBezTo>
                <a:lnTo>
                  <a:pt x="14883" y="95250"/>
                </a:lnTo>
                <a:cubicBezTo>
                  <a:pt x="39886" y="95250"/>
                  <a:pt x="63550" y="101600"/>
                  <a:pt x="84187" y="112861"/>
                </a:cubicBezTo>
                <a:close/>
                <a:moveTo>
                  <a:pt x="150763" y="18852"/>
                </a:moveTo>
                <a:cubicBezTo>
                  <a:pt x="159147" y="26739"/>
                  <a:pt x="181223" y="50304"/>
                  <a:pt x="194915" y="89446"/>
                </a:cubicBezTo>
                <a:cubicBezTo>
                  <a:pt x="175022" y="99467"/>
                  <a:pt x="157311" y="113357"/>
                  <a:pt x="142875" y="130175"/>
                </a:cubicBezTo>
                <a:cubicBezTo>
                  <a:pt x="128389" y="113357"/>
                  <a:pt x="110728" y="99516"/>
                  <a:pt x="90835" y="89446"/>
                </a:cubicBezTo>
                <a:cubicBezTo>
                  <a:pt x="104527" y="50304"/>
                  <a:pt x="126653" y="26739"/>
                  <a:pt x="134987" y="18852"/>
                </a:cubicBezTo>
                <a:cubicBezTo>
                  <a:pt x="137120" y="16818"/>
                  <a:pt x="139948" y="15875"/>
                  <a:pt x="142875" y="15875"/>
                </a:cubicBezTo>
                <a:cubicBezTo>
                  <a:pt x="145802" y="15875"/>
                  <a:pt x="148630" y="16867"/>
                  <a:pt x="150763" y="18852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1193800" y="2260600"/>
            <a:ext cx="494855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00">
                <a:solidFill>
                  <a:srgbClr val="A8B5A0"/>
                </a:solidFill>
                <a:latin typeface="MiSans"/>
              </a:rPr>
              <a:t>신흥 요가 유파</a:t>
            </a:r>
          </a:p>
        </p:txBody>
      </p:sp>
      <p:sp>
        <p:nvSpPr>
          <p:cNvPr id="8" name="Text 6"/>
          <p:cNvSpPr/>
          <p:nvPr/>
        </p:nvSpPr>
        <p:spPr>
          <a:xfrm>
            <a:off x="1193800" y="2616200"/>
            <a:ext cx="4572000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51">
                <a:solidFill>
                  <a:srgbClr val="8FA7B3"/>
                </a:solidFill>
                <a:latin typeface="MiSans"/>
              </a:rPr>
              <a:t>고온 요가, 에어리얼 요가, 인 요가, 치료 요가 등 전문화된 유파가 등장했습니다.</a:t>
            </a:r>
          </a:p>
        </p:txBody>
      </p:sp>
      <p:sp>
        <p:nvSpPr>
          <p:cNvPr id="9" name="Shape 7"/>
          <p:cNvSpPr/>
          <p:nvPr/>
        </p:nvSpPr>
        <p:spPr>
          <a:xfrm>
            <a:off x="381000" y="358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590550" y="37592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7938" y="31750"/>
                </a:moveTo>
                <a:cubicBezTo>
                  <a:pt x="7938" y="14238"/>
                  <a:pt x="22175" y="0"/>
                  <a:pt x="39688" y="0"/>
                </a:cubicBezTo>
                <a:lnTo>
                  <a:pt x="150813" y="0"/>
                </a:lnTo>
                <a:cubicBezTo>
                  <a:pt x="168325" y="0"/>
                  <a:pt x="182563" y="14238"/>
                  <a:pt x="182563" y="31750"/>
                </a:cubicBezTo>
                <a:lnTo>
                  <a:pt x="182563" y="222250"/>
                </a:lnTo>
                <a:cubicBezTo>
                  <a:pt x="182563" y="239762"/>
                  <a:pt x="168325" y="254000"/>
                  <a:pt x="150813" y="254000"/>
                </a:cubicBezTo>
                <a:lnTo>
                  <a:pt x="39688" y="254000"/>
                </a:lnTo>
                <a:cubicBezTo>
                  <a:pt x="22175" y="254000"/>
                  <a:pt x="7938" y="239762"/>
                  <a:pt x="7938" y="222250"/>
                </a:cubicBezTo>
                <a:lnTo>
                  <a:pt x="7938" y="31750"/>
                </a:lnTo>
                <a:close/>
                <a:moveTo>
                  <a:pt x="39688" y="31750"/>
                </a:moveTo>
                <a:lnTo>
                  <a:pt x="39688" y="182563"/>
                </a:lnTo>
                <a:lnTo>
                  <a:pt x="150813" y="182563"/>
                </a:lnTo>
                <a:lnTo>
                  <a:pt x="150813" y="31750"/>
                </a:lnTo>
                <a:lnTo>
                  <a:pt x="39688" y="31750"/>
                </a:lnTo>
                <a:close/>
                <a:moveTo>
                  <a:pt x="95250" y="234156"/>
                </a:moveTo>
                <a:cubicBezTo>
                  <a:pt x="104031" y="234156"/>
                  <a:pt x="111125" y="227062"/>
                  <a:pt x="111125" y="218281"/>
                </a:cubicBezTo>
                <a:cubicBezTo>
                  <a:pt x="111125" y="209500"/>
                  <a:pt x="104031" y="202406"/>
                  <a:pt x="95250" y="202406"/>
                </a:cubicBezTo>
                <a:cubicBezTo>
                  <a:pt x="86469" y="202406"/>
                  <a:pt x="79375" y="209500"/>
                  <a:pt x="79375" y="218281"/>
                </a:cubicBezTo>
                <a:cubicBezTo>
                  <a:pt x="79375" y="227062"/>
                  <a:pt x="86469" y="234156"/>
                  <a:pt x="95250" y="234156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1193800" y="3530600"/>
            <a:ext cx="49022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00">
                <a:solidFill>
                  <a:srgbClr val="A8B5A0"/>
                </a:solidFill>
                <a:latin typeface="MiSans"/>
              </a:rPr>
              <a:t>온라인 오프라인 융합</a:t>
            </a:r>
          </a:p>
        </p:txBody>
      </p:sp>
      <p:sp>
        <p:nvSpPr>
          <p:cNvPr id="12" name="Text 10"/>
          <p:cNvSpPr/>
          <p:nvPr/>
        </p:nvSpPr>
        <p:spPr>
          <a:xfrm>
            <a:off x="1193800" y="3886200"/>
            <a:ext cx="4572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51">
                <a:solidFill>
                  <a:srgbClr val="8FA7B3"/>
                </a:solidFill>
                <a:latin typeface="MiSans"/>
              </a:rPr>
              <a:t>온라인 강의와 오프라인 체험을 결합하여 전(全) 시나리오 서비스 모델을 구축합니다.</a:t>
            </a:r>
          </a:p>
        </p:txBody>
      </p:sp>
      <p:sp>
        <p:nvSpPr>
          <p:cNvPr id="13" name="Shape 11"/>
          <p:cNvSpPr/>
          <p:nvPr/>
        </p:nvSpPr>
        <p:spPr>
          <a:xfrm>
            <a:off x="381000" y="4546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  <p:txBody>
          <a:bodyPr/>
          <a:p/>
        </p:txBody>
      </p:sp>
      <p:sp>
        <p:nvSpPr>
          <p:cNvPr id="14" name="Shape 12"/>
          <p:cNvSpPr/>
          <p:nvPr/>
        </p:nvSpPr>
        <p:spPr>
          <a:xfrm>
            <a:off x="527050" y="47244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7938"/>
                </a:moveTo>
                <a:cubicBezTo>
                  <a:pt x="187225" y="7938"/>
                  <a:pt x="210344" y="31056"/>
                  <a:pt x="210344" y="59531"/>
                </a:cubicBezTo>
                <a:cubicBezTo>
                  <a:pt x="210344" y="88007"/>
                  <a:pt x="187225" y="111125"/>
                  <a:pt x="158750" y="111125"/>
                </a:cubicBezTo>
                <a:cubicBezTo>
                  <a:pt x="130275" y="111125"/>
                  <a:pt x="107156" y="88007"/>
                  <a:pt x="107156" y="59531"/>
                </a:cubicBezTo>
                <a:cubicBezTo>
                  <a:pt x="107156" y="31056"/>
                  <a:pt x="130275" y="7938"/>
                  <a:pt x="158750" y="7938"/>
                </a:cubicBezTo>
                <a:close/>
                <a:moveTo>
                  <a:pt x="47625" y="43656"/>
                </a:moveTo>
                <a:cubicBezTo>
                  <a:pt x="67339" y="43656"/>
                  <a:pt x="83344" y="59661"/>
                  <a:pt x="83344" y="79375"/>
                </a:cubicBezTo>
                <a:cubicBezTo>
                  <a:pt x="83344" y="99089"/>
                  <a:pt x="67339" y="115094"/>
                  <a:pt x="47625" y="115094"/>
                </a:cubicBezTo>
                <a:cubicBezTo>
                  <a:pt x="27911" y="115094"/>
                  <a:pt x="11906" y="99089"/>
                  <a:pt x="11906" y="79375"/>
                </a:cubicBezTo>
                <a:cubicBezTo>
                  <a:pt x="11906" y="59661"/>
                  <a:pt x="27911" y="43656"/>
                  <a:pt x="47625" y="43656"/>
                </a:cubicBezTo>
                <a:close/>
                <a:moveTo>
                  <a:pt x="0" y="206375"/>
                </a:moveTo>
                <a:cubicBezTo>
                  <a:pt x="0" y="171301"/>
                  <a:pt x="28426" y="142875"/>
                  <a:pt x="63500" y="142875"/>
                </a:cubicBezTo>
                <a:cubicBezTo>
                  <a:pt x="69850" y="142875"/>
                  <a:pt x="76002" y="143818"/>
                  <a:pt x="81806" y="145554"/>
                </a:cubicBezTo>
                <a:cubicBezTo>
                  <a:pt x="65484" y="163810"/>
                  <a:pt x="55563" y="187920"/>
                  <a:pt x="55563" y="214313"/>
                </a:cubicBezTo>
                <a:lnTo>
                  <a:pt x="55563" y="222250"/>
                </a:lnTo>
                <a:cubicBezTo>
                  <a:pt x="55563" y="227905"/>
                  <a:pt x="56753" y="233263"/>
                  <a:pt x="58886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206375"/>
                </a:lnTo>
                <a:close/>
                <a:moveTo>
                  <a:pt x="258614" y="238125"/>
                </a:moveTo>
                <a:cubicBezTo>
                  <a:pt x="260747" y="233263"/>
                  <a:pt x="261937" y="227905"/>
                  <a:pt x="261937" y="222250"/>
                </a:cubicBezTo>
                <a:lnTo>
                  <a:pt x="261937" y="214313"/>
                </a:lnTo>
                <a:cubicBezTo>
                  <a:pt x="261937" y="187920"/>
                  <a:pt x="252016" y="163810"/>
                  <a:pt x="235694" y="145554"/>
                </a:cubicBezTo>
                <a:cubicBezTo>
                  <a:pt x="241498" y="143818"/>
                  <a:pt x="247650" y="142875"/>
                  <a:pt x="254000" y="142875"/>
                </a:cubicBezTo>
                <a:cubicBezTo>
                  <a:pt x="289074" y="142875"/>
                  <a:pt x="317500" y="171301"/>
                  <a:pt x="317500" y="206375"/>
                </a:cubicBezTo>
                <a:lnTo>
                  <a:pt x="317500" y="222250"/>
                </a:lnTo>
                <a:cubicBezTo>
                  <a:pt x="317500" y="231031"/>
                  <a:pt x="310406" y="238125"/>
                  <a:pt x="301625" y="238125"/>
                </a:cubicBezTo>
                <a:lnTo>
                  <a:pt x="258614" y="238125"/>
                </a:lnTo>
                <a:close/>
                <a:moveTo>
                  <a:pt x="234156" y="79375"/>
                </a:moveTo>
                <a:cubicBezTo>
                  <a:pt x="234156" y="59661"/>
                  <a:pt x="250161" y="43656"/>
                  <a:pt x="269875" y="43656"/>
                </a:cubicBezTo>
                <a:cubicBezTo>
                  <a:pt x="289589" y="43656"/>
                  <a:pt x="305594" y="59661"/>
                  <a:pt x="305594" y="79375"/>
                </a:cubicBezTo>
                <a:cubicBezTo>
                  <a:pt x="305594" y="99089"/>
                  <a:pt x="289589" y="115094"/>
                  <a:pt x="269875" y="115094"/>
                </a:cubicBezTo>
                <a:cubicBezTo>
                  <a:pt x="250161" y="115094"/>
                  <a:pt x="234156" y="99089"/>
                  <a:pt x="234156" y="79375"/>
                </a:cubicBezTo>
                <a:close/>
                <a:moveTo>
                  <a:pt x="79375" y="214313"/>
                </a:moveTo>
                <a:cubicBezTo>
                  <a:pt x="79375" y="170458"/>
                  <a:pt x="114895" y="134938"/>
                  <a:pt x="158750" y="134938"/>
                </a:cubicBezTo>
                <a:cubicBezTo>
                  <a:pt x="202605" y="134938"/>
                  <a:pt x="238125" y="170458"/>
                  <a:pt x="238125" y="214313"/>
                </a:cubicBezTo>
                <a:lnTo>
                  <a:pt x="238125" y="222250"/>
                </a:lnTo>
                <a:cubicBezTo>
                  <a:pt x="238125" y="231031"/>
                  <a:pt x="231031" y="238125"/>
                  <a:pt x="222250" y="238125"/>
                </a:cubicBezTo>
                <a:lnTo>
                  <a:pt x="95250" y="238125"/>
                </a:lnTo>
                <a:cubicBezTo>
                  <a:pt x="86469" y="238125"/>
                  <a:pt x="79375" y="231031"/>
                  <a:pt x="79375" y="222250"/>
                </a:cubicBezTo>
                <a:lnTo>
                  <a:pt x="79375" y="214313"/>
                </a:ln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15" name="Text 13"/>
          <p:cNvSpPr/>
          <p:nvPr/>
        </p:nvSpPr>
        <p:spPr>
          <a:xfrm>
            <a:off x="1193800" y="4495800"/>
            <a:ext cx="45726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00">
                <a:solidFill>
                  <a:srgbClr val="A8B5A0"/>
                </a:solidFill>
                <a:latin typeface="MiSans"/>
              </a:rPr>
              <a:t>커뮤니티 기반 운영</a:t>
            </a:r>
          </a:p>
        </p:txBody>
      </p:sp>
      <p:sp>
        <p:nvSpPr>
          <p:cNvPr id="16" name="Text 14"/>
          <p:cNvSpPr/>
          <p:nvPr/>
        </p:nvSpPr>
        <p:spPr>
          <a:xfrm>
            <a:off x="1193800" y="4851400"/>
            <a:ext cx="4572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51">
                <a:solidFill>
                  <a:srgbClr val="8FA7B3"/>
                </a:solidFill>
                <a:latin typeface="MiSans"/>
              </a:rPr>
              <a:t>커뮤니티 활동, 체크인 챌린지 등을 통해 사용자 참여도를 높입니다.</a:t>
            </a:r>
          </a:p>
        </p:txBody>
      </p:sp>
      <p:sp>
        <p:nvSpPr>
          <p:cNvPr id="17" name="Shape 15"/>
          <p:cNvSpPr/>
          <p:nvPr/>
        </p:nvSpPr>
        <p:spPr>
          <a:xfrm>
            <a:off x="381000" y="5511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18" name="Shape 16"/>
          <p:cNvSpPr/>
          <p:nvPr/>
        </p:nvSpPr>
        <p:spPr>
          <a:xfrm>
            <a:off x="558800" y="5689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57894" y="16768"/>
                </a:moveTo>
                <a:cubicBezTo>
                  <a:pt x="60127" y="13742"/>
                  <a:pt x="63698" y="11906"/>
                  <a:pt x="67469" y="11906"/>
                </a:cubicBezTo>
                <a:lnTo>
                  <a:pt x="186531" y="11906"/>
                </a:lnTo>
                <a:cubicBezTo>
                  <a:pt x="190302" y="11906"/>
                  <a:pt x="193873" y="13692"/>
                  <a:pt x="196106" y="16768"/>
                </a:cubicBezTo>
                <a:lnTo>
                  <a:pt x="251668" y="92174"/>
                </a:lnTo>
                <a:cubicBezTo>
                  <a:pt x="255042" y="96738"/>
                  <a:pt x="254695" y="103039"/>
                  <a:pt x="250924" y="107255"/>
                </a:cubicBezTo>
                <a:lnTo>
                  <a:pt x="135830" y="234255"/>
                </a:lnTo>
                <a:cubicBezTo>
                  <a:pt x="133598" y="236736"/>
                  <a:pt x="130373" y="238175"/>
                  <a:pt x="127000" y="238175"/>
                </a:cubicBezTo>
                <a:cubicBezTo>
                  <a:pt x="123627" y="238175"/>
                  <a:pt x="120452" y="236736"/>
                  <a:pt x="118170" y="234255"/>
                </a:cubicBezTo>
                <a:lnTo>
                  <a:pt x="3076" y="107255"/>
                </a:lnTo>
                <a:cubicBezTo>
                  <a:pt x="-744" y="103039"/>
                  <a:pt x="-1042" y="96738"/>
                  <a:pt x="2332" y="92174"/>
                </a:cubicBezTo>
                <a:lnTo>
                  <a:pt x="57894" y="16768"/>
                </a:lnTo>
                <a:close/>
                <a:moveTo>
                  <a:pt x="76994" y="36513"/>
                </a:moveTo>
                <a:cubicBezTo>
                  <a:pt x="75357" y="37753"/>
                  <a:pt x="74910" y="39985"/>
                  <a:pt x="75952" y="41721"/>
                </a:cubicBezTo>
                <a:lnTo>
                  <a:pt x="104428" y="89198"/>
                </a:lnTo>
                <a:lnTo>
                  <a:pt x="31403" y="95250"/>
                </a:lnTo>
                <a:cubicBezTo>
                  <a:pt x="29369" y="95399"/>
                  <a:pt x="27781" y="97135"/>
                  <a:pt x="27781" y="99219"/>
                </a:cubicBezTo>
                <a:cubicBezTo>
                  <a:pt x="27781" y="101302"/>
                  <a:pt x="29369" y="102989"/>
                  <a:pt x="31403" y="103188"/>
                </a:cubicBezTo>
                <a:lnTo>
                  <a:pt x="126653" y="111125"/>
                </a:lnTo>
                <a:cubicBezTo>
                  <a:pt x="126851" y="111125"/>
                  <a:pt x="127099" y="111125"/>
                  <a:pt x="127298" y="111125"/>
                </a:cubicBezTo>
                <a:lnTo>
                  <a:pt x="222548" y="103188"/>
                </a:lnTo>
                <a:cubicBezTo>
                  <a:pt x="224582" y="103039"/>
                  <a:pt x="226169" y="101302"/>
                  <a:pt x="226169" y="99219"/>
                </a:cubicBezTo>
                <a:cubicBezTo>
                  <a:pt x="226169" y="97135"/>
                  <a:pt x="224582" y="95448"/>
                  <a:pt x="222548" y="95250"/>
                </a:cubicBezTo>
                <a:lnTo>
                  <a:pt x="149523" y="89148"/>
                </a:lnTo>
                <a:lnTo>
                  <a:pt x="177998" y="41721"/>
                </a:lnTo>
                <a:cubicBezTo>
                  <a:pt x="179040" y="39985"/>
                  <a:pt x="178594" y="37703"/>
                  <a:pt x="176957" y="36513"/>
                </a:cubicBezTo>
                <a:cubicBezTo>
                  <a:pt x="175320" y="35322"/>
                  <a:pt x="173038" y="35520"/>
                  <a:pt x="171648" y="37009"/>
                </a:cubicBezTo>
                <a:lnTo>
                  <a:pt x="127000" y="85427"/>
                </a:lnTo>
                <a:lnTo>
                  <a:pt x="82302" y="37009"/>
                </a:lnTo>
                <a:cubicBezTo>
                  <a:pt x="80913" y="35520"/>
                  <a:pt x="78631" y="35322"/>
                  <a:pt x="76994" y="36513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19" name="Text 17"/>
          <p:cNvSpPr/>
          <p:nvPr/>
        </p:nvSpPr>
        <p:spPr>
          <a:xfrm>
            <a:off x="1193800" y="5461000"/>
            <a:ext cx="45726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00">
                <a:solidFill>
                  <a:srgbClr val="A8B5A0"/>
                </a:solidFill>
                <a:latin typeface="MiSans"/>
              </a:rPr>
              <a:t>브랜드화 프랜차이즈</a:t>
            </a:r>
          </a:p>
        </p:txBody>
      </p:sp>
      <p:sp>
        <p:nvSpPr>
          <p:cNvPr id="20" name="Text 18"/>
          <p:cNvSpPr/>
          <p:nvPr/>
        </p:nvSpPr>
        <p:spPr>
          <a:xfrm>
            <a:off x="1193800" y="5816600"/>
            <a:ext cx="456819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51">
                <a:solidFill>
                  <a:srgbClr val="8FA7B3"/>
                </a:solidFill>
                <a:latin typeface="MiSans"/>
              </a:rPr>
              <a:t>표준화된 서비스 프로세스로 체인 브랜드 효과 창출</a:t>
            </a:r>
          </a:p>
        </p:txBody>
      </p:sp>
      <p:sp>
        <p:nvSpPr>
          <p:cNvPr id="21" name="Shape 19"/>
          <p:cNvSpPr/>
          <p:nvPr/>
        </p:nvSpPr>
        <p:spPr>
          <a:xfrm>
            <a:off x="6502400" y="660400"/>
            <a:ext cx="6121400" cy="3251200"/>
          </a:xfrm>
          <a:custGeom>
            <a:avLst/>
            <a:gdLst/>
            <a:ahLst/>
            <a:cxnLst/>
            <a:rect l="l" t="t" r="r" b="b"/>
            <a:pathLst>
              <a:path w="6121400" h="3251200">
                <a:moveTo>
                  <a:pt x="203200" y="0"/>
                </a:moveTo>
                <a:lnTo>
                  <a:pt x="5918200" y="0"/>
                </a:lnTo>
                <a:cubicBezTo>
                  <a:pt x="6030349" y="0"/>
                  <a:pt x="6121400" y="91051"/>
                  <a:pt x="6121400" y="203200"/>
                </a:cubicBezTo>
                <a:lnTo>
                  <a:pt x="6121400" y="3048000"/>
                </a:lnTo>
                <a:cubicBezTo>
                  <a:pt x="6121400" y="3160149"/>
                  <a:pt x="6030349" y="3251200"/>
                  <a:pt x="5918200" y="3251200"/>
                </a:cubicBezTo>
                <a:lnTo>
                  <a:pt x="203200" y="3251200"/>
                </a:lnTo>
                <a:cubicBezTo>
                  <a:pt x="91051" y="3251200"/>
                  <a:pt x="0" y="3160149"/>
                  <a:pt x="0" y="30480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  <p:txBody>
          <a:bodyPr/>
          <a:p/>
        </p:txBody>
      </p:sp>
      <p:sp>
        <p:nvSpPr>
          <p:cNvPr id="22" name="Text 20"/>
          <p:cNvSpPr/>
          <p:nvPr/>
        </p:nvSpPr>
        <p:spPr>
          <a:xfrm>
            <a:off x="6553200" y="965200"/>
            <a:ext cx="60198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999">
                <a:solidFill>
                  <a:srgbClr val="A8B5A0"/>
                </a:solidFill>
                <a:latin typeface="MiSans"/>
              </a:rPr>
              <a:t>비즈니스 모델 혁신</a:t>
            </a:r>
          </a:p>
        </p:txBody>
      </p:sp>
      <p:sp>
        <p:nvSpPr>
          <p:cNvPr id="23" name="Shape 21"/>
          <p:cNvSpPr/>
          <p:nvPr/>
        </p:nvSpPr>
        <p:spPr>
          <a:xfrm>
            <a:off x="6807200" y="15748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24" name="Text 22"/>
          <p:cNvSpPr/>
          <p:nvPr/>
        </p:nvSpPr>
        <p:spPr>
          <a:xfrm>
            <a:off x="6807200" y="17272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멤버십 제도</a:t>
            </a:r>
          </a:p>
        </p:txBody>
      </p:sp>
      <p:sp>
        <p:nvSpPr>
          <p:cNvPr id="25" name="Text 23"/>
          <p:cNvSpPr/>
          <p:nvPr/>
        </p:nvSpPr>
        <p:spPr>
          <a:xfrm>
            <a:off x="6807200" y="2082800"/>
            <a:ext cx="2654935" cy="2533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월/분기/연간 카드</a:t>
            </a:r>
          </a:p>
        </p:txBody>
      </p:sp>
      <p:sp>
        <p:nvSpPr>
          <p:cNvPr id="26" name="Shape 24"/>
          <p:cNvSpPr/>
          <p:nvPr/>
        </p:nvSpPr>
        <p:spPr>
          <a:xfrm>
            <a:off x="9664700" y="15748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27" name="Text 25"/>
          <p:cNvSpPr/>
          <p:nvPr/>
        </p:nvSpPr>
        <p:spPr>
          <a:xfrm>
            <a:off x="9664700" y="17272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퍼스널 트레이닝 서비스</a:t>
            </a:r>
          </a:p>
        </p:txBody>
      </p:sp>
      <p:sp>
        <p:nvSpPr>
          <p:cNvPr id="28" name="Text 26"/>
          <p:cNvSpPr/>
          <p:nvPr/>
        </p:nvSpPr>
        <p:spPr>
          <a:xfrm>
            <a:off x="9664700" y="2082800"/>
            <a:ext cx="2654935" cy="2533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1:1 맞춤 지도</a:t>
            </a:r>
          </a:p>
        </p:txBody>
      </p:sp>
      <p:sp>
        <p:nvSpPr>
          <p:cNvPr id="29" name="Shape 27"/>
          <p:cNvSpPr/>
          <p:nvPr/>
        </p:nvSpPr>
        <p:spPr>
          <a:xfrm>
            <a:off x="6807200" y="26924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30" name="Text 28"/>
          <p:cNvSpPr/>
          <p:nvPr/>
        </p:nvSpPr>
        <p:spPr>
          <a:xfrm>
            <a:off x="6807200" y="28448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전자상거래 수익화</a:t>
            </a:r>
          </a:p>
        </p:txBody>
      </p:sp>
      <p:sp>
        <p:nvSpPr>
          <p:cNvPr id="31" name="Text 29"/>
          <p:cNvSpPr/>
          <p:nvPr/>
        </p:nvSpPr>
        <p:spPr>
          <a:xfrm>
            <a:off x="6807200" y="3200400"/>
            <a:ext cx="2642870" cy="22098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요가 용품</a:t>
            </a:r>
          </a:p>
        </p:txBody>
      </p:sp>
      <p:sp>
        <p:nvSpPr>
          <p:cNvPr id="32" name="Shape 30"/>
          <p:cNvSpPr/>
          <p:nvPr/>
        </p:nvSpPr>
        <p:spPr>
          <a:xfrm>
            <a:off x="9664700" y="26924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  <p:txBody>
          <a:bodyPr/>
          <a:p/>
        </p:txBody>
      </p:sp>
      <p:sp>
        <p:nvSpPr>
          <p:cNvPr id="33" name="Text 31"/>
          <p:cNvSpPr/>
          <p:nvPr/>
        </p:nvSpPr>
        <p:spPr>
          <a:xfrm>
            <a:off x="9664700" y="28448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60">
                <a:solidFill>
                  <a:srgbClr val="A8B5A0"/>
                </a:solidFill>
                <a:latin typeface="MiSans"/>
              </a:rPr>
              <a:t>Training Certification</a:t>
            </a:r>
          </a:p>
        </p:txBody>
      </p:sp>
      <p:sp>
        <p:nvSpPr>
          <p:cNvPr id="34" name="Text 32"/>
          <p:cNvSpPr/>
          <p:nvPr/>
        </p:nvSpPr>
        <p:spPr>
          <a:xfrm>
            <a:off x="9664700" y="3200400"/>
            <a:ext cx="2654935" cy="3041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200">
                <a:solidFill>
                  <a:srgbClr val="8FA7B3"/>
                </a:solidFill>
                <a:latin typeface="MiSans"/>
              </a:rPr>
              <a:t>코치 트레이닝</a:t>
            </a:r>
          </a:p>
        </p:txBody>
      </p:sp>
      <p:sp>
        <p:nvSpPr>
          <p:cNvPr id="35" name="Shape 33"/>
          <p:cNvSpPr/>
          <p:nvPr/>
        </p:nvSpPr>
        <p:spPr>
          <a:xfrm>
            <a:off x="6502400" y="4216400"/>
            <a:ext cx="6121400" cy="2438400"/>
          </a:xfrm>
          <a:custGeom>
            <a:avLst/>
            <a:gdLst/>
            <a:ahLst/>
            <a:cxnLst/>
            <a:rect l="l" t="t" r="r" b="b"/>
            <a:pathLst>
              <a:path w="6121400" h="2438400">
                <a:moveTo>
                  <a:pt x="203192" y="0"/>
                </a:moveTo>
                <a:lnTo>
                  <a:pt x="5918208" y="0"/>
                </a:lnTo>
                <a:cubicBezTo>
                  <a:pt x="6030428" y="0"/>
                  <a:pt x="6121400" y="90972"/>
                  <a:pt x="6121400" y="203192"/>
                </a:cubicBezTo>
                <a:lnTo>
                  <a:pt x="6121400" y="2235208"/>
                </a:lnTo>
                <a:cubicBezTo>
                  <a:pt x="6121400" y="2347428"/>
                  <a:pt x="6030428" y="2438400"/>
                  <a:pt x="5918208" y="2438400"/>
                </a:cubicBezTo>
                <a:lnTo>
                  <a:pt x="203192" y="2438400"/>
                </a:lnTo>
                <a:cubicBezTo>
                  <a:pt x="90972" y="2438400"/>
                  <a:pt x="0" y="2347428"/>
                  <a:pt x="0" y="2235208"/>
                </a:cubicBezTo>
                <a:lnTo>
                  <a:pt x="0" y="203192"/>
                </a:lnTo>
                <a:cubicBezTo>
                  <a:pt x="0" y="90972"/>
                  <a:pt x="90972" y="0"/>
                  <a:pt x="203192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  <p:txBody>
          <a:bodyPr/>
          <a:p/>
        </p:txBody>
      </p:sp>
      <p:sp>
        <p:nvSpPr>
          <p:cNvPr id="36" name="Text 34"/>
          <p:cNvSpPr/>
          <p:nvPr/>
        </p:nvSpPr>
        <p:spPr>
          <a:xfrm>
            <a:off x="6553200" y="4521200"/>
            <a:ext cx="6019800" cy="4064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999">
                <a:solidFill>
                  <a:srgbClr val="A8B5A0"/>
                </a:solidFill>
                <a:latin typeface="MiSans"/>
              </a:rPr>
              <a:t>소비 트렌드 변화</a:t>
            </a:r>
          </a:p>
        </p:txBody>
      </p:sp>
      <p:sp>
        <p:nvSpPr>
          <p:cNvPr id="37" name="Text 35"/>
          <p:cNvSpPr/>
          <p:nvPr/>
        </p:nvSpPr>
        <p:spPr>
          <a:xfrm>
            <a:off x="6807200" y="51308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51">
                <a:solidFill>
                  <a:srgbClr val="8FA7B3"/>
                </a:solidFill>
                <a:latin typeface="MiSans"/>
              </a:rPr>
              <a:t>개인화된 요구사항</a:t>
            </a:r>
          </a:p>
        </p:txBody>
      </p:sp>
      <p:sp>
        <p:nvSpPr>
          <p:cNvPr id="38" name="Shape 36"/>
          <p:cNvSpPr/>
          <p:nvPr/>
        </p:nvSpPr>
        <p:spPr>
          <a:xfrm>
            <a:off x="11099800" y="52324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  <p:txBody>
          <a:bodyPr/>
          <a:p/>
        </p:txBody>
      </p:sp>
      <p:sp>
        <p:nvSpPr>
          <p:cNvPr id="39" name="Shape 37"/>
          <p:cNvSpPr/>
          <p:nvPr/>
        </p:nvSpPr>
        <p:spPr>
          <a:xfrm>
            <a:off x="11099800" y="5232400"/>
            <a:ext cx="1016000" cy="101600"/>
          </a:xfrm>
          <a:custGeom>
            <a:avLst/>
            <a:gdLst/>
            <a:ahLst/>
            <a:cxnLst/>
            <a:rect l="l" t="t" r="r" b="b"/>
            <a:pathLst>
              <a:path w="1016000" h="101600">
                <a:moveTo>
                  <a:pt x="50800" y="0"/>
                </a:moveTo>
                <a:lnTo>
                  <a:pt x="965200" y="0"/>
                </a:lnTo>
                <a:cubicBezTo>
                  <a:pt x="993237" y="0"/>
                  <a:pt x="1016000" y="22763"/>
                  <a:pt x="1016000" y="50800"/>
                </a:cubicBezTo>
                <a:lnTo>
                  <a:pt x="1016000" y="50800"/>
                </a:lnTo>
                <a:cubicBezTo>
                  <a:pt x="1016000" y="78837"/>
                  <a:pt x="993237" y="101600"/>
                  <a:pt x="9652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40" name="Text 38"/>
          <p:cNvSpPr/>
          <p:nvPr/>
        </p:nvSpPr>
        <p:spPr>
          <a:xfrm>
            <a:off x="6807200" y="5588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51">
                <a:solidFill>
                  <a:srgbClr val="8FA7B3"/>
                </a:solidFill>
                <a:latin typeface="MiSans"/>
              </a:rPr>
              <a:t>전문성 수준</a:t>
            </a:r>
          </a:p>
        </p:txBody>
      </p:sp>
      <p:sp>
        <p:nvSpPr>
          <p:cNvPr id="41" name="Shape 39"/>
          <p:cNvSpPr/>
          <p:nvPr/>
        </p:nvSpPr>
        <p:spPr>
          <a:xfrm>
            <a:off x="11099800" y="56896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  <p:txBody>
          <a:bodyPr/>
          <a:p/>
        </p:txBody>
      </p:sp>
      <p:sp>
        <p:nvSpPr>
          <p:cNvPr id="42" name="Shape 40"/>
          <p:cNvSpPr/>
          <p:nvPr/>
        </p:nvSpPr>
        <p:spPr>
          <a:xfrm>
            <a:off x="11099800" y="5689600"/>
            <a:ext cx="914400" cy="101600"/>
          </a:xfrm>
          <a:custGeom>
            <a:avLst/>
            <a:gdLst/>
            <a:ahLst/>
            <a:cxnLst/>
            <a:rect l="l" t="t" r="r" b="b"/>
            <a:pathLst>
              <a:path w="914400" h="101600">
                <a:moveTo>
                  <a:pt x="50800" y="0"/>
                </a:moveTo>
                <a:lnTo>
                  <a:pt x="863600" y="0"/>
                </a:lnTo>
                <a:cubicBezTo>
                  <a:pt x="891637" y="0"/>
                  <a:pt x="914400" y="22763"/>
                  <a:pt x="914400" y="50800"/>
                </a:cubicBezTo>
                <a:lnTo>
                  <a:pt x="914400" y="50800"/>
                </a:lnTo>
                <a:cubicBezTo>
                  <a:pt x="914400" y="78837"/>
                  <a:pt x="891637" y="101600"/>
                  <a:pt x="8636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43" name="Text 41"/>
          <p:cNvSpPr/>
          <p:nvPr/>
        </p:nvSpPr>
        <p:spPr>
          <a:xfrm>
            <a:off x="6807200" y="6045200"/>
            <a:ext cx="1539875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251">
                <a:solidFill>
                  <a:srgbClr val="8FA7B3"/>
                </a:solidFill>
                <a:latin typeface="MiSans"/>
              </a:rPr>
              <a:t>소셜 속성</a:t>
            </a:r>
          </a:p>
        </p:txBody>
      </p:sp>
      <p:sp>
        <p:nvSpPr>
          <p:cNvPr id="44" name="Shape 42"/>
          <p:cNvSpPr/>
          <p:nvPr/>
        </p:nvSpPr>
        <p:spPr>
          <a:xfrm>
            <a:off x="11099800" y="61468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  <p:txBody>
          <a:bodyPr/>
          <a:p/>
        </p:txBody>
      </p:sp>
      <p:sp>
        <p:nvSpPr>
          <p:cNvPr id="45" name="Shape 43"/>
          <p:cNvSpPr/>
          <p:nvPr/>
        </p:nvSpPr>
        <p:spPr>
          <a:xfrm>
            <a:off x="11099800" y="6146800"/>
            <a:ext cx="812800" cy="101600"/>
          </a:xfrm>
          <a:custGeom>
            <a:avLst/>
            <a:gdLst/>
            <a:ahLst/>
            <a:cxnLst/>
            <a:rect l="l" t="t" r="r" b="b"/>
            <a:pathLst>
              <a:path w="812800" h="1016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50800"/>
                </a:lnTo>
                <a:cubicBezTo>
                  <a:pt x="812800" y="78837"/>
                  <a:pt x="790037" y="101600"/>
                  <a:pt x="7620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Text 1"/>
          <p:cNvSpPr/>
          <p:nvPr/>
        </p:nvSpPr>
        <p:spPr>
          <a:xfrm>
            <a:off x="381000" y="1092200"/>
            <a:ext cx="6223000" cy="5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3315">
                <a:solidFill>
                  <a:srgbClr val="A8B5A0"/>
                </a:solidFill>
                <a:latin typeface="Sorts Mill Goudy"/>
              </a:rPr>
              <a:t>기회와 도전 분석</a:t>
            </a:r>
          </a:p>
        </p:txBody>
      </p:sp>
      <p:sp>
        <p:nvSpPr>
          <p:cNvPr id="4" name="Shape 2"/>
          <p:cNvSpPr/>
          <p:nvPr/>
        </p:nvSpPr>
        <p:spPr>
          <a:xfrm>
            <a:off x="381000" y="1701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81000" y="2159000"/>
            <a:ext cx="5715000" cy="1879600"/>
          </a:xfrm>
          <a:custGeom>
            <a:avLst/>
            <a:gdLst/>
            <a:ahLst/>
            <a:cxnLst/>
            <a:rect l="l" t="t" r="r" b="b"/>
            <a:pathLst>
              <a:path w="5715000" h="1879600">
                <a:moveTo>
                  <a:pt x="152398" y="0"/>
                </a:moveTo>
                <a:lnTo>
                  <a:pt x="5562602" y="0"/>
                </a:lnTo>
                <a:cubicBezTo>
                  <a:pt x="5646769" y="0"/>
                  <a:pt x="5715000" y="68231"/>
                  <a:pt x="5715000" y="152398"/>
                </a:cubicBezTo>
                <a:lnTo>
                  <a:pt x="5715000" y="1727202"/>
                </a:lnTo>
                <a:cubicBezTo>
                  <a:pt x="5715000" y="1811369"/>
                  <a:pt x="5646769" y="1879600"/>
                  <a:pt x="5562602" y="1879600"/>
                </a:cubicBezTo>
                <a:lnTo>
                  <a:pt x="152398" y="1879600"/>
                </a:lnTo>
                <a:cubicBezTo>
                  <a:pt x="68231" y="1879600"/>
                  <a:pt x="0" y="1811369"/>
                  <a:pt x="0" y="17272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615950" y="2413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158750"/>
                </a:moveTo>
                <a:lnTo>
                  <a:pt x="12154" y="158750"/>
                </a:lnTo>
                <a:cubicBezTo>
                  <a:pt x="-198" y="158750"/>
                  <a:pt x="-7789" y="145306"/>
                  <a:pt x="-1439" y="134689"/>
                </a:cubicBezTo>
                <a:lnTo>
                  <a:pt x="24805" y="90934"/>
                </a:lnTo>
                <a:cubicBezTo>
                  <a:pt x="29121" y="83741"/>
                  <a:pt x="36860" y="79375"/>
                  <a:pt x="45244" y="79375"/>
                </a:cubicBezTo>
                <a:lnTo>
                  <a:pt x="92373" y="79375"/>
                </a:lnTo>
                <a:cubicBezTo>
                  <a:pt x="130125" y="15429"/>
                  <a:pt x="186432" y="12204"/>
                  <a:pt x="224086" y="17711"/>
                </a:cubicBezTo>
                <a:cubicBezTo>
                  <a:pt x="230436" y="18653"/>
                  <a:pt x="235396" y="23614"/>
                  <a:pt x="236289" y="29914"/>
                </a:cubicBezTo>
                <a:cubicBezTo>
                  <a:pt x="241796" y="67568"/>
                  <a:pt x="238571" y="123875"/>
                  <a:pt x="174625" y="161627"/>
                </a:cubicBezTo>
                <a:lnTo>
                  <a:pt x="174625" y="208756"/>
                </a:lnTo>
                <a:cubicBezTo>
                  <a:pt x="174625" y="217140"/>
                  <a:pt x="170259" y="224879"/>
                  <a:pt x="163066" y="229195"/>
                </a:cubicBezTo>
                <a:lnTo>
                  <a:pt x="119311" y="255439"/>
                </a:lnTo>
                <a:cubicBezTo>
                  <a:pt x="108744" y="261789"/>
                  <a:pt x="95250" y="254149"/>
                  <a:pt x="95250" y="241846"/>
                </a:cubicBezTo>
                <a:lnTo>
                  <a:pt x="95250" y="190500"/>
                </a:lnTo>
                <a:cubicBezTo>
                  <a:pt x="95250" y="172988"/>
                  <a:pt x="81012" y="158750"/>
                  <a:pt x="63500" y="158750"/>
                </a:cubicBezTo>
                <a:lnTo>
                  <a:pt x="63450" y="158750"/>
                </a:lnTo>
                <a:close/>
                <a:moveTo>
                  <a:pt x="198438" y="79375"/>
                </a:moveTo>
                <a:cubicBezTo>
                  <a:pt x="198438" y="66233"/>
                  <a:pt x="187767" y="55563"/>
                  <a:pt x="174625" y="55563"/>
                </a:cubicBezTo>
                <a:cubicBezTo>
                  <a:pt x="161483" y="55563"/>
                  <a:pt x="150813" y="66233"/>
                  <a:pt x="150813" y="79375"/>
                </a:cubicBezTo>
                <a:cubicBezTo>
                  <a:pt x="150813" y="92517"/>
                  <a:pt x="161483" y="103188"/>
                  <a:pt x="174625" y="103188"/>
                </a:cubicBezTo>
                <a:cubicBezTo>
                  <a:pt x="187767" y="103188"/>
                  <a:pt x="198438" y="92517"/>
                  <a:pt x="198438" y="79375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1054100" y="2362200"/>
            <a:ext cx="15240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50">
                <a:solidFill>
                  <a:srgbClr val="A8B5A0"/>
                </a:solidFill>
                <a:latin typeface="MiSans"/>
              </a:rPr>
              <a:t>시장 기회</a:t>
            </a:r>
          </a:p>
        </p:txBody>
      </p:sp>
      <p:sp>
        <p:nvSpPr>
          <p:cNvPr id="8" name="Text 6"/>
          <p:cNvSpPr/>
          <p:nvPr/>
        </p:nvSpPr>
        <p:spPr>
          <a:xfrm>
            <a:off x="584200" y="2819400"/>
            <a:ext cx="5308600" cy="1016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 lvl="0" marL="285750" indent="-285750">
              <a:spcBef>
                <a:spcPts val="10"/>
              </a:spcBef>
              <a:buChar char="•"/>
              <a:buFont typeface="Arial" pitchFamily="34" charset="0"/>
              <a:buSzPct val="100000"/>
            </a:pPr>
            <a:r>
              <a:rPr sz="1308">
                <a:solidFill>
                  <a:srgbClr val="8FA7B3"/>
                </a:solidFill>
                <a:latin typeface="MiSans"/>
              </a:rPr>
              <a:t>건강 인식 제고로 시장 수요가 지속적으로 증가</a:t>
            </a:r>
          </a:p>
          <a:p>
            <a:pPr algn="l" lvl="0" marL="285750" indent="-285750">
              <a:spcBef>
                <a:spcPts val="10"/>
              </a:spcBef>
              <a:buChar char="•"/>
              <a:buFont typeface="Arial" pitchFamily="34" charset="0"/>
              <a:buSzPct val="100000"/>
            </a:pPr>
            <a:r>
              <a:rPr sz="1308">
                <a:solidFill>
                  <a:srgbClr val="8FA7B3"/>
                </a:solidFill>
                <a:latin typeface="MiSans"/>
              </a:rPr>
              <a:t>소비 고급화 추세가 뚜렷하며, 유료 서비스 이용 의지가 강화</a:t>
            </a:r>
          </a:p>
          <a:p>
            <a:pPr algn="l" lvl="0" marL="285750" indent="-285750">
              <a:spcBef>
                <a:spcPts val="10"/>
              </a:spcBef>
              <a:buChar char="•"/>
              <a:buFont typeface="Arial" pitchFamily="34" charset="0"/>
              <a:buSzPct val="100000"/>
            </a:pPr>
            <a:r>
              <a:rPr sz="1308">
                <a:solidFill>
                  <a:srgbClr val="8FA7B3"/>
                </a:solidFill>
                <a:latin typeface="MiSans"/>
              </a:rPr>
              <a:t>기술 혁신으로 더 나은 사용자 경험 제공</a:t>
            </a:r>
          </a:p>
        </p:txBody>
      </p:sp>
      <p:sp>
        <p:nvSpPr>
          <p:cNvPr id="9" name="Shape 7"/>
          <p:cNvSpPr/>
          <p:nvPr/>
        </p:nvSpPr>
        <p:spPr>
          <a:xfrm>
            <a:off x="381000" y="4343400"/>
            <a:ext cx="5715000" cy="1879600"/>
          </a:xfrm>
          <a:custGeom>
            <a:avLst/>
            <a:gdLst/>
            <a:ahLst/>
            <a:cxnLst/>
            <a:rect l="l" t="t" r="r" b="b"/>
            <a:pathLst>
              <a:path w="5715000" h="1879600">
                <a:moveTo>
                  <a:pt x="152398" y="0"/>
                </a:moveTo>
                <a:lnTo>
                  <a:pt x="5562602" y="0"/>
                </a:lnTo>
                <a:cubicBezTo>
                  <a:pt x="5646769" y="0"/>
                  <a:pt x="5715000" y="68231"/>
                  <a:pt x="5715000" y="152398"/>
                </a:cubicBezTo>
                <a:lnTo>
                  <a:pt x="5715000" y="1727202"/>
                </a:lnTo>
                <a:cubicBezTo>
                  <a:pt x="5715000" y="1811369"/>
                  <a:pt x="5646769" y="1879600"/>
                  <a:pt x="5562602" y="1879600"/>
                </a:cubicBezTo>
                <a:lnTo>
                  <a:pt x="152398" y="1879600"/>
                </a:lnTo>
                <a:cubicBezTo>
                  <a:pt x="68231" y="1879600"/>
                  <a:pt x="0" y="1811369"/>
                  <a:pt x="0" y="17272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615950" y="4597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34293" y="0"/>
                  <a:pt x="140990" y="4018"/>
                  <a:pt x="144463" y="10418"/>
                </a:cubicBezTo>
                <a:lnTo>
                  <a:pt x="251619" y="208855"/>
                </a:lnTo>
                <a:cubicBezTo>
                  <a:pt x="254943" y="215007"/>
                  <a:pt x="254794" y="222448"/>
                  <a:pt x="251222" y="228451"/>
                </a:cubicBezTo>
                <a:cubicBezTo>
                  <a:pt x="247650" y="234454"/>
                  <a:pt x="241151" y="238125"/>
                  <a:pt x="234156" y="238125"/>
                </a:cubicBezTo>
                <a:lnTo>
                  <a:pt x="19844" y="238125"/>
                </a:lnTo>
                <a:cubicBezTo>
                  <a:pt x="12849" y="238125"/>
                  <a:pt x="6400" y="234454"/>
                  <a:pt x="2778" y="228451"/>
                </a:cubicBezTo>
                <a:cubicBezTo>
                  <a:pt x="-843" y="222448"/>
                  <a:pt x="-943" y="215007"/>
                  <a:pt x="2381" y="208855"/>
                </a:cubicBezTo>
                <a:lnTo>
                  <a:pt x="109538" y="10418"/>
                </a:lnTo>
                <a:cubicBezTo>
                  <a:pt x="113010" y="4018"/>
                  <a:pt x="119707" y="0"/>
                  <a:pt x="127000" y="0"/>
                </a:cubicBezTo>
                <a:close/>
                <a:moveTo>
                  <a:pt x="127000" y="83344"/>
                </a:moveTo>
                <a:cubicBezTo>
                  <a:pt x="120402" y="83344"/>
                  <a:pt x="115094" y="88652"/>
                  <a:pt x="115094" y="95250"/>
                </a:cubicBezTo>
                <a:lnTo>
                  <a:pt x="115094" y="150813"/>
                </a:lnTo>
                <a:cubicBezTo>
                  <a:pt x="115094" y="157411"/>
                  <a:pt x="120402" y="162719"/>
                  <a:pt x="127000" y="162719"/>
                </a:cubicBezTo>
                <a:cubicBezTo>
                  <a:pt x="133598" y="162719"/>
                  <a:pt x="138906" y="157411"/>
                  <a:pt x="138906" y="150813"/>
                </a:cubicBezTo>
                <a:lnTo>
                  <a:pt x="138906" y="95250"/>
                </a:lnTo>
                <a:cubicBezTo>
                  <a:pt x="138906" y="88652"/>
                  <a:pt x="133598" y="83344"/>
                  <a:pt x="127000" y="83344"/>
                </a:cubicBezTo>
                <a:close/>
                <a:moveTo>
                  <a:pt x="140246" y="190500"/>
                </a:moveTo>
                <a:cubicBezTo>
                  <a:pt x="140547" y="185583"/>
                  <a:pt x="138095" y="180906"/>
                  <a:pt x="133880" y="178356"/>
                </a:cubicBezTo>
                <a:cubicBezTo>
                  <a:pt x="129666" y="175807"/>
                  <a:pt x="124384" y="175807"/>
                  <a:pt x="120169" y="178356"/>
                </a:cubicBezTo>
                <a:cubicBezTo>
                  <a:pt x="115955" y="180906"/>
                  <a:pt x="113503" y="185583"/>
                  <a:pt x="113804" y="190500"/>
                </a:cubicBezTo>
                <a:cubicBezTo>
                  <a:pt x="113503" y="195417"/>
                  <a:pt x="115955" y="200094"/>
                  <a:pt x="120169" y="202644"/>
                </a:cubicBezTo>
                <a:cubicBezTo>
                  <a:pt x="124384" y="205193"/>
                  <a:pt x="129666" y="205193"/>
                  <a:pt x="133880" y="202644"/>
                </a:cubicBezTo>
                <a:cubicBezTo>
                  <a:pt x="138095" y="200094"/>
                  <a:pt x="140547" y="195417"/>
                  <a:pt x="140246" y="190500"/>
                </a:cubicBez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1054100" y="4546600"/>
            <a:ext cx="15240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 marL="0" indent="0">
              <a:buNone/>
            </a:pPr>
            <a:r>
              <a:rPr sz="1650">
                <a:solidFill>
                  <a:srgbClr val="A8B5A0"/>
                </a:solidFill>
                <a:latin typeface="MiSans"/>
              </a:rPr>
              <a:t>도전에 직면함</a:t>
            </a:r>
          </a:p>
        </p:txBody>
      </p:sp>
      <p:sp>
        <p:nvSpPr>
          <p:cNvPr id="12" name="Text 10"/>
          <p:cNvSpPr/>
          <p:nvPr/>
        </p:nvSpPr>
        <p:spPr>
          <a:xfrm>
            <a:off x="584200" y="5003800"/>
            <a:ext cx="5308600" cy="1016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 lvl="0" marL="342900" indent="-342900">
              <a:spcBef>
                <a:spcPts val="10"/>
              </a:spcBef>
              <a:buAutoNum type="arabicPeriod" startAt="1"/>
              <a:buFont typeface="Arial" pitchFamily="34" charset="0"/>
              <a:buSzPct val="100000"/>
            </a:pPr>
            <a:r>
              <a:rPr sz="1308">
                <a:solidFill>
                  <a:srgbClr val="8FA7B3"/>
                </a:solidFill>
                <a:latin typeface="MiSans"/>
              </a:rPr>
              <a:t>시장 경쟁이 치열하고 동질화가 심함</a:t>
            </a:r>
          </a:p>
          <a:p>
            <a:pPr algn="l" lvl="0" marL="342900" indent="-342900">
              <a:spcBef>
                <a:spcPts val="10"/>
              </a:spcBef>
              <a:buAutoNum type="arabicPeriod" startAt="1"/>
              <a:buFont typeface="Arial" pitchFamily="34" charset="0"/>
              <a:buSzPct val="100000"/>
            </a:pPr>
            <a:r>
              <a:rPr sz="1308">
                <a:solidFill>
                  <a:srgbClr val="8FA7B3"/>
                </a:solidFill>
                <a:latin typeface="MiSans"/>
              </a:rPr>
              <a:t>사용자 충성도 제고 필요, 이탈률이 높음</a:t>
            </a:r>
          </a:p>
          <a:p>
            <a:pPr algn="l" lvl="0" marL="342900" indent="-342900">
              <a:spcBef>
                <a:spcPts val="10"/>
              </a:spcBef>
              <a:buAutoNum type="arabicPeriod" startAt="1"/>
              <a:buFont typeface="Arial" pitchFamily="34" charset="0"/>
              <a:buSzPct val="100000"/>
            </a:pPr>
            <a:r>
              <a:rPr sz="1308">
                <a:solidFill>
                  <a:srgbClr val="8FA7B3"/>
                </a:solidFill>
                <a:latin typeface="MiSans"/>
              </a:rPr>
              <a:t>전문 인력 부족, 서비스 품질이 고르지 않음</a:t>
            </a:r>
          </a:p>
        </p:txBody>
      </p:sp>
      <p:pic>
        <p:nvPicPr>
          <p:cNvPr id="13" name="Image 0" descr="https://kimi-img.moonshot.cn/pub/slides/okc/ocov3wzi5qah2/yoga_swot_analysis.png"/>
          <p:cNvPicPr>
            <a:picLocks noChangeAspect="1"/>
          </p:cNvPicPr>
          <p:nvPr/>
        </p:nvPicPr>
        <p:blipFill>
          <a:blip r:embed="rId1"/>
          <a:srcRect l="18863" r="18863"/>
          <a:stretch>
            <a:fillRect/>
          </a:stretch>
        </p:blipFill>
        <p:spPr>
          <a:xfrm>
            <a:off x="6502400" y="381000"/>
            <a:ext cx="6121400" cy="6553200"/>
          </a:xfrm>
          <a:prstGeom prst="roundRect">
            <a:avLst>
              <a:gd name="adj" fmla="val 3320"/>
            </a:avLst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  <p:txBody>
          <a:bodyPr/>
          <a:p/>
        </p:txBody>
      </p:sp>
      <p:sp>
        <p:nvSpPr>
          <p:cNvPr id="3" name="Shape 1"/>
          <p:cNvSpPr/>
          <p:nvPr/>
        </p:nvSpPr>
        <p:spPr>
          <a:xfrm>
            <a:off x="6121400" y="15494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98078" y="340072"/>
                </a:moveTo>
                <a:cubicBezTo>
                  <a:pt x="117872" y="201662"/>
                  <a:pt x="237083" y="95250"/>
                  <a:pt x="381000" y="95250"/>
                </a:cubicBezTo>
                <a:cubicBezTo>
                  <a:pt x="459879" y="95250"/>
                  <a:pt x="531316" y="127248"/>
                  <a:pt x="583109" y="178891"/>
                </a:cubicBezTo>
                <a:cubicBezTo>
                  <a:pt x="583406" y="179189"/>
                  <a:pt x="583704" y="179487"/>
                  <a:pt x="584002" y="179784"/>
                </a:cubicBezTo>
                <a:lnTo>
                  <a:pt x="595313" y="190500"/>
                </a:lnTo>
                <a:lnTo>
                  <a:pt x="524024" y="190500"/>
                </a:lnTo>
                <a:cubicBezTo>
                  <a:pt x="497681" y="190500"/>
                  <a:pt x="476399" y="211782"/>
                  <a:pt x="476399" y="238125"/>
                </a:cubicBezTo>
                <a:cubicBezTo>
                  <a:pt x="476399" y="264468"/>
                  <a:pt x="497681" y="285750"/>
                  <a:pt x="524024" y="285750"/>
                </a:cubicBezTo>
                <a:lnTo>
                  <a:pt x="714524" y="285750"/>
                </a:lnTo>
                <a:cubicBezTo>
                  <a:pt x="740866" y="285750"/>
                  <a:pt x="762149" y="264468"/>
                  <a:pt x="762149" y="238125"/>
                </a:cubicBezTo>
                <a:lnTo>
                  <a:pt x="762149" y="47625"/>
                </a:lnTo>
                <a:cubicBezTo>
                  <a:pt x="762149" y="21282"/>
                  <a:pt x="740866" y="0"/>
                  <a:pt x="714524" y="0"/>
                </a:cubicBezTo>
                <a:cubicBezTo>
                  <a:pt x="688181" y="0"/>
                  <a:pt x="666899" y="21282"/>
                  <a:pt x="666899" y="47625"/>
                </a:cubicBezTo>
                <a:lnTo>
                  <a:pt x="666899" y="127099"/>
                </a:lnTo>
                <a:lnTo>
                  <a:pt x="650081" y="111175"/>
                </a:lnTo>
                <a:cubicBezTo>
                  <a:pt x="581174" y="42565"/>
                  <a:pt x="485924" y="0"/>
                  <a:pt x="381000" y="0"/>
                </a:cubicBezTo>
                <a:cubicBezTo>
                  <a:pt x="189012" y="0"/>
                  <a:pt x="30212" y="141982"/>
                  <a:pt x="3870" y="326678"/>
                </a:cubicBezTo>
                <a:cubicBezTo>
                  <a:pt x="149" y="352723"/>
                  <a:pt x="18157" y="376833"/>
                  <a:pt x="44202" y="380554"/>
                </a:cubicBezTo>
                <a:cubicBezTo>
                  <a:pt x="70247" y="384274"/>
                  <a:pt x="94357" y="366117"/>
                  <a:pt x="98078" y="340221"/>
                </a:cubicBezTo>
                <a:close/>
                <a:moveTo>
                  <a:pt x="758130" y="435322"/>
                </a:moveTo>
                <a:cubicBezTo>
                  <a:pt x="761851" y="409277"/>
                  <a:pt x="743694" y="385167"/>
                  <a:pt x="717798" y="381446"/>
                </a:cubicBezTo>
                <a:cubicBezTo>
                  <a:pt x="691902" y="377726"/>
                  <a:pt x="667643" y="395883"/>
                  <a:pt x="663922" y="421779"/>
                </a:cubicBezTo>
                <a:cubicBezTo>
                  <a:pt x="644128" y="560189"/>
                  <a:pt x="524917" y="666601"/>
                  <a:pt x="381000" y="666601"/>
                </a:cubicBezTo>
                <a:cubicBezTo>
                  <a:pt x="302121" y="666601"/>
                  <a:pt x="230684" y="634603"/>
                  <a:pt x="178891" y="582960"/>
                </a:cubicBezTo>
                <a:cubicBezTo>
                  <a:pt x="178594" y="582662"/>
                  <a:pt x="178296" y="582364"/>
                  <a:pt x="177998" y="582067"/>
                </a:cubicBezTo>
                <a:lnTo>
                  <a:pt x="166687" y="571351"/>
                </a:lnTo>
                <a:lnTo>
                  <a:pt x="237976" y="571351"/>
                </a:lnTo>
                <a:cubicBezTo>
                  <a:pt x="264319" y="571351"/>
                  <a:pt x="285601" y="550069"/>
                  <a:pt x="285601" y="523726"/>
                </a:cubicBezTo>
                <a:cubicBezTo>
                  <a:pt x="285601" y="497384"/>
                  <a:pt x="264319" y="476101"/>
                  <a:pt x="237976" y="476101"/>
                </a:cubicBezTo>
                <a:lnTo>
                  <a:pt x="47625" y="476250"/>
                </a:lnTo>
                <a:cubicBezTo>
                  <a:pt x="34975" y="476250"/>
                  <a:pt x="22771" y="481310"/>
                  <a:pt x="13841" y="490389"/>
                </a:cubicBezTo>
                <a:cubicBezTo>
                  <a:pt x="4911" y="499467"/>
                  <a:pt x="-149" y="511522"/>
                  <a:pt x="0" y="524321"/>
                </a:cubicBezTo>
                <a:lnTo>
                  <a:pt x="1488" y="713333"/>
                </a:lnTo>
                <a:cubicBezTo>
                  <a:pt x="1637" y="739676"/>
                  <a:pt x="23217" y="760809"/>
                  <a:pt x="49560" y="760512"/>
                </a:cubicBezTo>
                <a:cubicBezTo>
                  <a:pt x="75902" y="760214"/>
                  <a:pt x="97036" y="738783"/>
                  <a:pt x="96738" y="712440"/>
                </a:cubicBezTo>
                <a:lnTo>
                  <a:pt x="96143" y="635794"/>
                </a:lnTo>
                <a:lnTo>
                  <a:pt x="112068" y="650825"/>
                </a:lnTo>
                <a:cubicBezTo>
                  <a:pt x="180975" y="719435"/>
                  <a:pt x="276076" y="762000"/>
                  <a:pt x="381000" y="762000"/>
                </a:cubicBezTo>
                <a:cubicBezTo>
                  <a:pt x="572988" y="762000"/>
                  <a:pt x="731788" y="620018"/>
                  <a:pt x="758130" y="435322"/>
                </a:cubicBez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4" name="Text 2"/>
          <p:cNvSpPr/>
          <p:nvPr/>
        </p:nvSpPr>
        <p:spPr>
          <a:xfrm>
            <a:off x="635" y="2616200"/>
            <a:ext cx="13004800" cy="609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4478">
                <a:solidFill>
                  <a:srgbClr val="A8B5A0"/>
                </a:solidFill>
                <a:latin typeface="Sorts Mill Goudy"/>
              </a:rPr>
              <a:t>감사합니다</a:t>
            </a:r>
          </a:p>
        </p:txBody>
      </p:sp>
      <p:sp>
        <p:nvSpPr>
          <p:cNvPr id="5" name="Text 3"/>
          <p:cNvSpPr/>
          <p:nvPr/>
        </p:nvSpPr>
        <p:spPr>
          <a:xfrm>
            <a:off x="635" y="3429000"/>
            <a:ext cx="13004800" cy="3556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612">
                <a:solidFill>
                  <a:srgbClr val="8FA7B3"/>
                </a:solidFill>
                <a:latin typeface="MiSans"/>
              </a:rPr>
              <a:t>요가 트레이닝 시장은 전망이 밝으며, 기회와 도전이 공존합니다.</a:t>
            </a:r>
          </a:p>
        </p:txBody>
      </p:sp>
      <p:sp>
        <p:nvSpPr>
          <p:cNvPr id="6" name="Shape 4"/>
          <p:cNvSpPr/>
          <p:nvPr/>
        </p:nvSpPr>
        <p:spPr>
          <a:xfrm>
            <a:off x="43688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  <p:txBody>
          <a:bodyPr/>
          <a:p/>
        </p:txBody>
      </p:sp>
      <p:sp>
        <p:nvSpPr>
          <p:cNvPr id="7" name="Shape 5"/>
          <p:cNvSpPr/>
          <p:nvPr/>
        </p:nvSpPr>
        <p:spPr>
          <a:xfrm>
            <a:off x="4689475" y="4610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A8B5A0"/>
          </a:solidFill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4114800" y="5461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360">
                <a:solidFill>
                  <a:srgbClr val="8FA7B3"/>
                </a:solidFill>
                <a:latin typeface="MiSans"/>
              </a:rPr>
              <a:t>시장 성장</a:t>
            </a:r>
          </a:p>
        </p:txBody>
      </p:sp>
      <p:sp>
        <p:nvSpPr>
          <p:cNvPr id="9" name="Shape 7"/>
          <p:cNvSpPr/>
          <p:nvPr/>
        </p:nvSpPr>
        <p:spPr>
          <a:xfrm>
            <a:off x="59944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6267450" y="46101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1906"/>
                </a:moveTo>
                <a:cubicBezTo>
                  <a:pt x="280838" y="11906"/>
                  <a:pt x="315516" y="46584"/>
                  <a:pt x="315516" y="89297"/>
                </a:cubicBezTo>
                <a:cubicBezTo>
                  <a:pt x="315516" y="132010"/>
                  <a:pt x="280838" y="166688"/>
                  <a:pt x="238125" y="166688"/>
                </a:cubicBezTo>
                <a:cubicBezTo>
                  <a:pt x="195412" y="166688"/>
                  <a:pt x="160734" y="132010"/>
                  <a:pt x="160734" y="89297"/>
                </a:cubicBezTo>
                <a:cubicBezTo>
                  <a:pt x="160734" y="46584"/>
                  <a:pt x="195412" y="11906"/>
                  <a:pt x="238125" y="11906"/>
                </a:cubicBezTo>
                <a:close/>
                <a:moveTo>
                  <a:pt x="71438" y="65484"/>
                </a:moveTo>
                <a:cubicBezTo>
                  <a:pt x="101008" y="65484"/>
                  <a:pt x="125016" y="89492"/>
                  <a:pt x="125016" y="119063"/>
                </a:cubicBezTo>
                <a:cubicBezTo>
                  <a:pt x="125016" y="148633"/>
                  <a:pt x="101008" y="172641"/>
                  <a:pt x="71438" y="172641"/>
                </a:cubicBezTo>
                <a:cubicBezTo>
                  <a:pt x="41867" y="172641"/>
                  <a:pt x="17859" y="148633"/>
                  <a:pt x="17859" y="119063"/>
                </a:cubicBezTo>
                <a:cubicBezTo>
                  <a:pt x="17859" y="89492"/>
                  <a:pt x="41867" y="65484"/>
                  <a:pt x="71437" y="65484"/>
                </a:cubicBezTo>
                <a:close/>
                <a:moveTo>
                  <a:pt x="0" y="309563"/>
                </a:moveTo>
                <a:cubicBezTo>
                  <a:pt x="0" y="256952"/>
                  <a:pt x="42639" y="214313"/>
                  <a:pt x="95250" y="214313"/>
                </a:cubicBezTo>
                <a:cubicBezTo>
                  <a:pt x="104775" y="214313"/>
                  <a:pt x="114002" y="215726"/>
                  <a:pt x="122709" y="218331"/>
                </a:cubicBezTo>
                <a:cubicBezTo>
                  <a:pt x="98227" y="245715"/>
                  <a:pt x="83344" y="281880"/>
                  <a:pt x="83344" y="321469"/>
                </a:cubicBezTo>
                <a:lnTo>
                  <a:pt x="83344" y="333375"/>
                </a:lnTo>
                <a:cubicBezTo>
                  <a:pt x="83344" y="341858"/>
                  <a:pt x="85130" y="349895"/>
                  <a:pt x="88329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309563"/>
                </a:lnTo>
                <a:close/>
                <a:moveTo>
                  <a:pt x="387921" y="357188"/>
                </a:moveTo>
                <a:cubicBezTo>
                  <a:pt x="391120" y="349895"/>
                  <a:pt x="392906" y="341858"/>
                  <a:pt x="392906" y="333375"/>
                </a:cubicBezTo>
                <a:lnTo>
                  <a:pt x="392906" y="321469"/>
                </a:lnTo>
                <a:cubicBezTo>
                  <a:pt x="392906" y="281880"/>
                  <a:pt x="378023" y="245715"/>
                  <a:pt x="353541" y="218331"/>
                </a:cubicBezTo>
                <a:cubicBezTo>
                  <a:pt x="362248" y="215726"/>
                  <a:pt x="371475" y="214313"/>
                  <a:pt x="381000" y="214313"/>
                </a:cubicBezTo>
                <a:cubicBezTo>
                  <a:pt x="433611" y="214313"/>
                  <a:pt x="476250" y="256952"/>
                  <a:pt x="476250" y="309563"/>
                </a:cubicBezTo>
                <a:lnTo>
                  <a:pt x="476250" y="333375"/>
                </a:lnTo>
                <a:cubicBezTo>
                  <a:pt x="476250" y="346546"/>
                  <a:pt x="465609" y="357188"/>
                  <a:pt x="452438" y="357188"/>
                </a:cubicBezTo>
                <a:lnTo>
                  <a:pt x="387921" y="357188"/>
                </a:lnTo>
                <a:close/>
                <a:moveTo>
                  <a:pt x="351234" y="119063"/>
                </a:moveTo>
                <a:cubicBezTo>
                  <a:pt x="351234" y="89492"/>
                  <a:pt x="375242" y="65484"/>
                  <a:pt x="404813" y="65484"/>
                </a:cubicBezTo>
                <a:cubicBezTo>
                  <a:pt x="434383" y="65484"/>
                  <a:pt x="458391" y="89492"/>
                  <a:pt x="458391" y="119062"/>
                </a:cubicBezTo>
                <a:cubicBezTo>
                  <a:pt x="458391" y="148633"/>
                  <a:pt x="434383" y="172641"/>
                  <a:pt x="404813" y="172641"/>
                </a:cubicBezTo>
                <a:cubicBezTo>
                  <a:pt x="375242" y="172641"/>
                  <a:pt x="351234" y="148633"/>
                  <a:pt x="351234" y="119063"/>
                </a:cubicBezTo>
                <a:close/>
                <a:moveTo>
                  <a:pt x="119063" y="321469"/>
                </a:moveTo>
                <a:cubicBezTo>
                  <a:pt x="119063" y="255687"/>
                  <a:pt x="172343" y="202406"/>
                  <a:pt x="238125" y="202406"/>
                </a:cubicBezTo>
                <a:cubicBezTo>
                  <a:pt x="303907" y="202406"/>
                  <a:pt x="357188" y="255687"/>
                  <a:pt x="357188" y="321469"/>
                </a:cubicBezTo>
                <a:lnTo>
                  <a:pt x="357188" y="333375"/>
                </a:lnTo>
                <a:cubicBezTo>
                  <a:pt x="357188" y="346546"/>
                  <a:pt x="346546" y="357188"/>
                  <a:pt x="333375" y="357188"/>
                </a:cubicBezTo>
                <a:lnTo>
                  <a:pt x="142875" y="357188"/>
                </a:lnTo>
                <a:cubicBezTo>
                  <a:pt x="129704" y="357188"/>
                  <a:pt x="119063" y="346546"/>
                  <a:pt x="119063" y="333375"/>
                </a:cubicBezTo>
                <a:lnTo>
                  <a:pt x="119063" y="321469"/>
                </a:lnTo>
                <a:close/>
              </a:path>
            </a:pathLst>
          </a:custGeom>
          <a:solidFill>
            <a:srgbClr val="D4B5A0"/>
          </a:solidFill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5740400" y="5461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360">
                <a:solidFill>
                  <a:srgbClr val="8FA7B3"/>
                </a:solidFill>
                <a:latin typeface="MiSans"/>
              </a:rPr>
              <a:t>사용자 증가</a:t>
            </a:r>
          </a:p>
        </p:txBody>
      </p:sp>
      <p:sp>
        <p:nvSpPr>
          <p:cNvPr id="12" name="Shape 10"/>
          <p:cNvSpPr/>
          <p:nvPr/>
        </p:nvSpPr>
        <p:spPr>
          <a:xfrm>
            <a:off x="76200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  <p:txBody>
          <a:bodyPr/>
          <a:p/>
        </p:txBody>
      </p:sp>
      <p:sp>
        <p:nvSpPr>
          <p:cNvPr id="13" name="Shape 11"/>
          <p:cNvSpPr/>
          <p:nvPr/>
        </p:nvSpPr>
        <p:spPr>
          <a:xfrm>
            <a:off x="7988300" y="46101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217959" y="285750"/>
                </a:moveTo>
                <a:cubicBezTo>
                  <a:pt x="223391" y="269156"/>
                  <a:pt x="234255" y="254124"/>
                  <a:pt x="246534" y="241176"/>
                </a:cubicBezTo>
                <a:cubicBezTo>
                  <a:pt x="270867" y="215578"/>
                  <a:pt x="285750" y="180975"/>
                  <a:pt x="285750" y="142875"/>
                </a:cubicBezTo>
                <a:cubicBezTo>
                  <a:pt x="285750" y="63996"/>
                  <a:pt x="221754" y="0"/>
                  <a:pt x="142875" y="0"/>
                </a:cubicBezTo>
                <a:cubicBezTo>
                  <a:pt x="63996" y="0"/>
                  <a:pt x="0" y="63996"/>
                  <a:pt x="0" y="142875"/>
                </a:cubicBezTo>
                <a:cubicBezTo>
                  <a:pt x="0" y="180975"/>
                  <a:pt x="14883" y="215578"/>
                  <a:pt x="39216" y="241176"/>
                </a:cubicBezTo>
                <a:cubicBezTo>
                  <a:pt x="51495" y="254124"/>
                  <a:pt x="62433" y="269156"/>
                  <a:pt x="67791" y="285750"/>
                </a:cubicBezTo>
                <a:lnTo>
                  <a:pt x="217884" y="285750"/>
                </a:lnTo>
                <a:close/>
                <a:moveTo>
                  <a:pt x="214313" y="321469"/>
                </a:moveTo>
                <a:lnTo>
                  <a:pt x="71438" y="321469"/>
                </a:lnTo>
                <a:lnTo>
                  <a:pt x="71438" y="333375"/>
                </a:lnTo>
                <a:cubicBezTo>
                  <a:pt x="71438" y="366266"/>
                  <a:pt x="98078" y="392906"/>
                  <a:pt x="130969" y="392906"/>
                </a:cubicBezTo>
                <a:lnTo>
                  <a:pt x="154781" y="392906"/>
                </a:lnTo>
                <a:cubicBezTo>
                  <a:pt x="187672" y="392906"/>
                  <a:pt x="214313" y="366266"/>
                  <a:pt x="214313" y="333375"/>
                </a:cubicBezTo>
                <a:lnTo>
                  <a:pt x="214313" y="321469"/>
                </a:lnTo>
                <a:close/>
                <a:moveTo>
                  <a:pt x="136922" y="83344"/>
                </a:moveTo>
                <a:cubicBezTo>
                  <a:pt x="107305" y="83344"/>
                  <a:pt x="83344" y="107305"/>
                  <a:pt x="83344" y="136922"/>
                </a:cubicBezTo>
                <a:cubicBezTo>
                  <a:pt x="83344" y="146819"/>
                  <a:pt x="75381" y="154781"/>
                  <a:pt x="65484" y="154781"/>
                </a:cubicBezTo>
                <a:cubicBezTo>
                  <a:pt x="55587" y="154781"/>
                  <a:pt x="47625" y="146819"/>
                  <a:pt x="47625" y="136922"/>
                </a:cubicBezTo>
                <a:cubicBezTo>
                  <a:pt x="47625" y="87585"/>
                  <a:pt x="87585" y="47625"/>
                  <a:pt x="136922" y="47625"/>
                </a:cubicBezTo>
                <a:cubicBezTo>
                  <a:pt x="146819" y="47625"/>
                  <a:pt x="154781" y="55587"/>
                  <a:pt x="154781" y="65484"/>
                </a:cubicBezTo>
                <a:cubicBezTo>
                  <a:pt x="154781" y="75381"/>
                  <a:pt x="146819" y="83344"/>
                  <a:pt x="136922" y="83344"/>
                </a:cubicBezTo>
                <a:close/>
              </a:path>
            </a:pathLst>
          </a:custGeom>
          <a:solidFill>
            <a:srgbClr val="8FA7B3"/>
          </a:solidFill>
        </p:spPr>
        <p:txBody>
          <a:bodyPr/>
          <a:p/>
        </p:txBody>
      </p:sp>
      <p:sp>
        <p:nvSpPr>
          <p:cNvPr id="14" name="Text 12"/>
          <p:cNvSpPr/>
          <p:nvPr/>
        </p:nvSpPr>
        <p:spPr>
          <a:xfrm>
            <a:off x="7240270" y="5461000"/>
            <a:ext cx="1908810" cy="3048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lvl="0" marL="0" indent="0">
              <a:buNone/>
            </a:pPr>
            <a:r>
              <a:rPr sz="1360">
                <a:solidFill>
                  <a:srgbClr val="8FA7B3"/>
                </a:solidFill>
                <a:latin typeface="MiSans"/>
              </a:rPr>
              <a:t>혁신 기회</a:t>
            </a: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823</Words>
  <Application>WPS 演示</Application>
  <PresentationFormat>On-screen Show (16:9)</PresentationFormat>
  <Paragraphs>206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31" baseType="lpstr">
      <vt:lpstr>Arial</vt:lpstr>
      <vt:lpstr>宋体</vt:lpstr>
      <vt:lpstr>Wingdings</vt:lpstr>
      <vt:lpstr>Sorts Mill Goudy</vt:lpstr>
      <vt:lpstr>Sorts Mill Goudy</vt:lpstr>
      <vt:lpstr>Sorts Mill Goudy</vt:lpstr>
      <vt:lpstr>Quattrocento Sans</vt:lpstr>
      <vt:lpstr>Quattrocento Sans</vt:lpstr>
      <vt:lpstr>Quattrocento Sans</vt:lpstr>
      <vt:lpstr>MiSans</vt:lpstr>
      <vt:lpstr>MiSans</vt:lpstr>
      <vt:lpstr>微软雅黑</vt:lpstr>
      <vt:lpstr>汉仪旗黑</vt:lpstr>
      <vt:lpstr>DejaVu Math TeX Gyre</vt:lpstr>
      <vt:lpstr>宋体</vt:lpstr>
      <vt:lpstr>汉仪书宋二KW</vt:lpstr>
      <vt:lpstr>Calibri</vt:lpstr>
      <vt:lpstr>Helvetica Neue</vt:lpstr>
      <vt:lpstr>Arial Unicode MS</vt:lpstr>
      <vt:lpstr>等线</vt:lpstr>
      <vt:lpstr>汉仪中等线KW</vt:lpstr>
      <vt:lpstr>微软雅黑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yoga_market_research</dc:title>
  <dc:creator>Kimi</dc:creator>
  <dc:subject>yoga_market_research</dc:subject>
  <cp:lastModifiedBy>Carina</cp:lastModifiedBy>
  <cp:revision>17</cp:revision>
  <dcterms:created xsi:type="dcterms:W3CDTF">2026-02-11T09:43:35Z</dcterms:created>
  <dcterms:modified xsi:type="dcterms:W3CDTF">2026-02-11T09:43:35Z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{"Label":"yoga_market_research","ContentProducer":"001191110108MACG2KBH8F10000","ProduceID":"d3m7c4hl51j9cjg1t8j0","ReservedCode1":"","ContentPropagator":"001191110108MACG2KBH8F20000","PropagateID":"d3m7c4hl51j9cjg1t8j0","ReservedCode2":""}</vt:lpwstr>
  </property>
  <property fmtid="{D5CDD505-2E9C-101B-9397-08002B2CF9AE}" pid="3" name="ICV">
    <vt:lpwstr>6FF8A7E2F1B8E81C4AFD8A6961C75012_42</vt:lpwstr>
  </property>
  <property fmtid="{D5CDD505-2E9C-101B-9397-08002B2CF9AE}" pid="4" name="KSOProductBuildVer">
    <vt:lpwstr>2052-12.1.25195.25195</vt:lpwstr>
  </property>
</Properties>
</file>